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2" r:id="rId2"/>
    <p:sldId id="401" r:id="rId3"/>
    <p:sldId id="297" r:id="rId4"/>
    <p:sldId id="304" r:id="rId5"/>
    <p:sldId id="420" r:id="rId6"/>
    <p:sldId id="259" r:id="rId7"/>
    <p:sldId id="258" r:id="rId8"/>
    <p:sldId id="257" r:id="rId9"/>
    <p:sldId id="461" r:id="rId10"/>
    <p:sldId id="260" r:id="rId11"/>
    <p:sldId id="316" r:id="rId12"/>
    <p:sldId id="317" r:id="rId13"/>
    <p:sldId id="285" r:id="rId14"/>
    <p:sldId id="278" r:id="rId15"/>
    <p:sldId id="318" r:id="rId16"/>
    <p:sldId id="286" r:id="rId17"/>
    <p:sldId id="261" r:id="rId18"/>
    <p:sldId id="443" r:id="rId19"/>
    <p:sldId id="416" r:id="rId20"/>
    <p:sldId id="262" r:id="rId21"/>
    <p:sldId id="263" r:id="rId22"/>
    <p:sldId id="319" r:id="rId23"/>
    <p:sldId id="320" r:id="rId24"/>
    <p:sldId id="322" r:id="rId25"/>
    <p:sldId id="321" r:id="rId26"/>
    <p:sldId id="288" r:id="rId27"/>
    <p:sldId id="444" r:id="rId28"/>
    <p:sldId id="417" r:id="rId29"/>
    <p:sldId id="293" r:id="rId30"/>
    <p:sldId id="264" r:id="rId31"/>
    <p:sldId id="405" r:id="rId32"/>
    <p:sldId id="410" r:id="rId33"/>
    <p:sldId id="413" r:id="rId34"/>
    <p:sldId id="414" r:id="rId35"/>
    <p:sldId id="306" r:id="rId36"/>
    <p:sldId id="270" r:id="rId37"/>
    <p:sldId id="462" r:id="rId38"/>
    <p:sldId id="274" r:id="rId39"/>
    <p:sldId id="307" r:id="rId40"/>
    <p:sldId id="308" r:id="rId41"/>
    <p:sldId id="310" r:id="rId42"/>
    <p:sldId id="305" r:id="rId43"/>
    <p:sldId id="276" r:id="rId44"/>
    <p:sldId id="279" r:id="rId45"/>
    <p:sldId id="402" r:id="rId46"/>
    <p:sldId id="403" r:id="rId47"/>
    <p:sldId id="458" r:id="rId48"/>
    <p:sldId id="427" r:id="rId49"/>
    <p:sldId id="426" r:id="rId50"/>
    <p:sldId id="423" r:id="rId51"/>
    <p:sldId id="424" r:id="rId52"/>
    <p:sldId id="425" r:id="rId53"/>
    <p:sldId id="432" r:id="rId54"/>
    <p:sldId id="456" r:id="rId55"/>
    <p:sldId id="299" r:id="rId56"/>
    <p:sldId id="298" r:id="rId57"/>
    <p:sldId id="446" r:id="rId58"/>
    <p:sldId id="447" r:id="rId59"/>
    <p:sldId id="448" r:id="rId60"/>
    <p:sldId id="454" r:id="rId61"/>
    <p:sldId id="453" r:id="rId62"/>
    <p:sldId id="455" r:id="rId63"/>
    <p:sldId id="457" r:id="rId64"/>
    <p:sldId id="449" r:id="rId65"/>
    <p:sldId id="450" r:id="rId66"/>
    <p:sldId id="451" r:id="rId67"/>
    <p:sldId id="459" r:id="rId68"/>
    <p:sldId id="302" r:id="rId69"/>
    <p:sldId id="415" r:id="rId70"/>
    <p:sldId id="460" r:id="rId71"/>
    <p:sldId id="399"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74" d="100"/>
          <a:sy n="74" d="100"/>
        </p:scale>
        <p:origin x="1176" y="29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wishere hwishere" userId="a664cafb383b8a0e" providerId="LiveId" clId="{6355713D-149C-44F4-985E-0B734ED99988}"/>
    <pc:docChg chg="modSld">
      <pc:chgData name="hwishere hwishere" userId="a664cafb383b8a0e" providerId="LiveId" clId="{6355713D-149C-44F4-985E-0B734ED99988}" dt="2025-04-24T20:40:30.593" v="0" actId="20577"/>
      <pc:docMkLst>
        <pc:docMk/>
      </pc:docMkLst>
      <pc:sldChg chg="modSp mod">
        <pc:chgData name="hwishere hwishere" userId="a664cafb383b8a0e" providerId="LiveId" clId="{6355713D-149C-44F4-985E-0B734ED99988}" dt="2025-04-24T20:40:30.593" v="0" actId="20577"/>
        <pc:sldMkLst>
          <pc:docMk/>
          <pc:sldMk cId="1221223775" sldId="288"/>
        </pc:sldMkLst>
        <pc:spChg chg="mod">
          <ac:chgData name="hwishere hwishere" userId="a664cafb383b8a0e" providerId="LiveId" clId="{6355713D-149C-44F4-985E-0B734ED99988}" dt="2025-04-24T20:40:30.593" v="0" actId="20577"/>
          <ac:spMkLst>
            <pc:docMk/>
            <pc:sldMk cId="1221223775" sldId="288"/>
            <ac:spMk id="3" creationId="{006CBA0B-A977-DB64-07E4-220EF28E987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C24F9-995F-A425-F19D-C5F3D52402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432B597C-0478-3288-3577-B2089ED646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43366D75-3F7B-7BA0-BC8E-29AF376F3AF2}"/>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5" name="Footer Placeholder 4">
            <a:extLst>
              <a:ext uri="{FF2B5EF4-FFF2-40B4-BE49-F238E27FC236}">
                <a16:creationId xmlns:a16="http://schemas.microsoft.com/office/drawing/2014/main" id="{3890DD03-9AE6-F709-058B-BDF17C7289C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44F74822-26DE-B549-B1B8-B6BE90547D8E}"/>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2470887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3BD48-B96A-04DB-3616-C0C73F7B6C79}"/>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A7149968-A901-823D-C328-6F4C743502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353BA86-D8B3-80AB-DAF9-3B48E4EA0589}"/>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5" name="Footer Placeholder 4">
            <a:extLst>
              <a:ext uri="{FF2B5EF4-FFF2-40B4-BE49-F238E27FC236}">
                <a16:creationId xmlns:a16="http://schemas.microsoft.com/office/drawing/2014/main" id="{6555DB8A-11C9-AE97-B3A4-C88DCB18C65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615E326-36B9-2369-7325-8917AD0FA8CD}"/>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3387934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20FC64-5A72-93EB-7090-9F5C12BAB9B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A83BC84-6D7D-5886-C202-3D0DF1579F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1C638D6-88DE-28A4-7306-FA69A7674F64}"/>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5" name="Footer Placeholder 4">
            <a:extLst>
              <a:ext uri="{FF2B5EF4-FFF2-40B4-BE49-F238E27FC236}">
                <a16:creationId xmlns:a16="http://schemas.microsoft.com/office/drawing/2014/main" id="{D85F0DF2-06FC-CD56-520C-FCFA6825100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1C5318F-A1D3-6B74-EF55-8B423F56A763}"/>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632185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9060D-2A7D-9766-6224-C6DB4150A75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97F1A90-5E89-CD26-BE69-B534305182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7C16AE3-57F8-C716-461F-4D89CD0A9CD5}"/>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5" name="Footer Placeholder 4">
            <a:extLst>
              <a:ext uri="{FF2B5EF4-FFF2-40B4-BE49-F238E27FC236}">
                <a16:creationId xmlns:a16="http://schemas.microsoft.com/office/drawing/2014/main" id="{0447B8F5-7CAE-277B-8324-CFED38200D3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9145F06-B99C-5EC8-68D3-129F9D51D559}"/>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1210361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26720-B8E9-452B-0B06-D203BCF0EB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5C31B101-08FE-FB03-3E82-50CD31EDE7F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C1F41E-D19A-7C7C-1034-D82BC1B6013C}"/>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5" name="Footer Placeholder 4">
            <a:extLst>
              <a:ext uri="{FF2B5EF4-FFF2-40B4-BE49-F238E27FC236}">
                <a16:creationId xmlns:a16="http://schemas.microsoft.com/office/drawing/2014/main" id="{F23ACFF2-E31F-C6E0-DF78-0CAFB62F8CC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3B51E5D-0EF2-AE10-5065-B5478DD584EF}"/>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2890599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5517F-8498-DF2B-348F-B22974068CD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1EC2EF4-6048-8F84-AC78-23A623ED97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7C834B67-BD3C-66C9-0963-8EB2EE6A63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52B50BEA-E0B0-3826-A3C6-8D7A54138761}"/>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6" name="Footer Placeholder 5">
            <a:extLst>
              <a:ext uri="{FF2B5EF4-FFF2-40B4-BE49-F238E27FC236}">
                <a16:creationId xmlns:a16="http://schemas.microsoft.com/office/drawing/2014/main" id="{B298D6B4-E780-20ED-F970-5F253806E46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F2BFCB06-FDE7-86F2-F5BF-8E751A69FAFF}"/>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3060383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63837-D8B3-3AE7-2617-BACB51D430DD}"/>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FFD8058-5918-72B4-5BC7-73CE08FEA3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437DAD-5578-5F3F-2B92-AEC411E52F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019ABAD2-3ACA-2BA2-4A06-57FAB7D0E6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5D51A5-ACB2-B514-3495-183CC900E5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473A697A-830A-68BA-8C8A-AEC5AD32581B}"/>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8" name="Footer Placeholder 7">
            <a:extLst>
              <a:ext uri="{FF2B5EF4-FFF2-40B4-BE49-F238E27FC236}">
                <a16:creationId xmlns:a16="http://schemas.microsoft.com/office/drawing/2014/main" id="{1A6F7913-2A36-B2E2-8015-4F79F47E0796}"/>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9E9E0F93-7F05-886E-0A07-A858264AD80C}"/>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1088961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C7318-C648-2C4F-2A90-601E52D6C7FA}"/>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84F1D47C-F864-DA01-90D9-CC630BC7B814}"/>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4" name="Footer Placeholder 3">
            <a:extLst>
              <a:ext uri="{FF2B5EF4-FFF2-40B4-BE49-F238E27FC236}">
                <a16:creationId xmlns:a16="http://schemas.microsoft.com/office/drawing/2014/main" id="{0795E846-1F8C-E5A8-0143-A0CC905CF8B1}"/>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7E09CE29-32D8-3075-ACE0-FEF700D17977}"/>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1247145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F52B7B-BFF7-FB03-145B-9E1CA507EF42}"/>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3" name="Footer Placeholder 2">
            <a:extLst>
              <a:ext uri="{FF2B5EF4-FFF2-40B4-BE49-F238E27FC236}">
                <a16:creationId xmlns:a16="http://schemas.microsoft.com/office/drawing/2014/main" id="{72475BCB-E5DD-C3B5-F15D-C35F3E14903E}"/>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6533CCE1-99B8-20C4-35AE-8ABA8BFA0AB0}"/>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3388553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15B4-4EC0-0268-590A-F07D1D7825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A9A281AF-1BB2-EF0A-98C7-17C5F1E099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D4DCB158-1AB3-039C-4E5E-FAD68912B2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3B2CF5-AC8F-5A16-8EEE-3A23506C4ED1}"/>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6" name="Footer Placeholder 5">
            <a:extLst>
              <a:ext uri="{FF2B5EF4-FFF2-40B4-BE49-F238E27FC236}">
                <a16:creationId xmlns:a16="http://schemas.microsoft.com/office/drawing/2014/main" id="{E5818B31-51D4-D753-F603-EFFDB387B16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A239CF1-1864-E512-6042-DF7BE4EB6588}"/>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3856580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3B2DC-6172-2463-D7C1-03C56E2868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D3376B43-EFAF-BA99-1FEF-D41E71F5C0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B90CFD4E-52D1-C36E-5625-5B20B20543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F93590-B77B-C03D-3F16-80F22B77E7C4}"/>
              </a:ext>
            </a:extLst>
          </p:cNvPr>
          <p:cNvSpPr>
            <a:spLocks noGrp="1"/>
          </p:cNvSpPr>
          <p:nvPr>
            <p:ph type="dt" sz="half" idx="10"/>
          </p:nvPr>
        </p:nvSpPr>
        <p:spPr/>
        <p:txBody>
          <a:bodyPr/>
          <a:lstStyle/>
          <a:p>
            <a:fld id="{28BAB172-5603-4A59-9AC1-41F04F17494C}" type="datetimeFigureOut">
              <a:rPr lang="en-CA" smtClean="0"/>
              <a:t>2025-04-22</a:t>
            </a:fld>
            <a:endParaRPr lang="en-CA"/>
          </a:p>
        </p:txBody>
      </p:sp>
      <p:sp>
        <p:nvSpPr>
          <p:cNvPr id="6" name="Footer Placeholder 5">
            <a:extLst>
              <a:ext uri="{FF2B5EF4-FFF2-40B4-BE49-F238E27FC236}">
                <a16:creationId xmlns:a16="http://schemas.microsoft.com/office/drawing/2014/main" id="{36AF1764-1F9A-3213-C2E6-B7D11DA0653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88CD9997-74E1-CE97-8C39-DC34EB1B6AFB}"/>
              </a:ext>
            </a:extLst>
          </p:cNvPr>
          <p:cNvSpPr>
            <a:spLocks noGrp="1"/>
          </p:cNvSpPr>
          <p:nvPr>
            <p:ph type="sldNum" sz="quarter" idx="12"/>
          </p:nvPr>
        </p:nvSpPr>
        <p:spPr/>
        <p:txBody>
          <a:bodyPr/>
          <a:lstStyle/>
          <a:p>
            <a:fld id="{C0C68A6B-BFED-4493-9935-8214DDE7B59D}" type="slidenum">
              <a:rPr lang="en-CA" smtClean="0"/>
              <a:t>‹#›</a:t>
            </a:fld>
            <a:endParaRPr lang="en-CA"/>
          </a:p>
        </p:txBody>
      </p:sp>
    </p:spTree>
    <p:extLst>
      <p:ext uri="{BB962C8B-B14F-4D97-AF65-F5344CB8AC3E}">
        <p14:creationId xmlns:p14="http://schemas.microsoft.com/office/powerpoint/2010/main" val="393799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B808BD-C90F-57BA-902F-A0ADD81D59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7B6EA56-2192-5D72-8911-A481D83DA2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159F708-F6C7-12C2-E33A-D190522DA3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BAB172-5603-4A59-9AC1-41F04F17494C}" type="datetimeFigureOut">
              <a:rPr lang="en-CA" smtClean="0"/>
              <a:t>2025-04-22</a:t>
            </a:fld>
            <a:endParaRPr lang="en-CA"/>
          </a:p>
        </p:txBody>
      </p:sp>
      <p:sp>
        <p:nvSpPr>
          <p:cNvPr id="5" name="Footer Placeholder 4">
            <a:extLst>
              <a:ext uri="{FF2B5EF4-FFF2-40B4-BE49-F238E27FC236}">
                <a16:creationId xmlns:a16="http://schemas.microsoft.com/office/drawing/2014/main" id="{CA02E56B-81C3-1E17-D7BB-2CC2FA10EB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2A0117D3-2860-5111-CD7D-C05C0AA15F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C68A6B-BFED-4493-9935-8214DDE7B59D}" type="slidenum">
              <a:rPr lang="en-CA" smtClean="0"/>
              <a:t>‹#›</a:t>
            </a:fld>
            <a:endParaRPr lang="en-CA"/>
          </a:p>
        </p:txBody>
      </p:sp>
    </p:spTree>
    <p:extLst>
      <p:ext uri="{BB962C8B-B14F-4D97-AF65-F5344CB8AC3E}">
        <p14:creationId xmlns:p14="http://schemas.microsoft.com/office/powerpoint/2010/main" val="6798185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bccourts.ca/jdb-txt/sc/93/05/s93-0597.ht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bcpharmacy.ca/system/files/assets/content/Vaccine%20Consent%20Form_092818_fillable.pdf"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bccdc.ca/resource-gallery/Documents/Guidelines%20and%20Forms/Guidelines%20and%20Manuals/Epid/CD%20Manual/Chapter%202%20-%20Imms/Appendix_A_InformedConsent.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www.fraserhealth.ca/-/media/Project/FraserHealth/FraserHealth/About-Us/Accountability/Policies/ConsentForHealthCare-Policy.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hyperlink" Target="https://www2.gov.bc.ca/gov/content/health/managing-your-health/immunizations/covid-19-immunizatio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cheknews.ca/i-feel-like-we-all-failed-her-grade-6-saanich-girl-dies-of-suspected-drug-overdose-778642/"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s://kidsfirstcanada.org/wp-content/uploads/2020/03/reducing_the_risk.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mailto:info@KidsFirstCanada.org" TargetMode="External"/><Relationship Id="rId2" Type="http://schemas.openxmlformats.org/officeDocument/2006/relationships/hyperlink" Target="http://www.kidsfirstcanada.org/" TargetMode="Externa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2" Type="http://schemas.openxmlformats.org/officeDocument/2006/relationships/hyperlink" Target="https://www.justice.gc.ca/eng/rp-pr/fl-lf/famil/cons/consdoc/cscam-paem.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A917C-60F0-B5C4-803A-AEFBC4484EA5}"/>
              </a:ext>
            </a:extLst>
          </p:cNvPr>
          <p:cNvSpPr>
            <a:spLocks noGrp="1"/>
          </p:cNvSpPr>
          <p:nvPr>
            <p:ph type="ctrTitle"/>
          </p:nvPr>
        </p:nvSpPr>
        <p:spPr/>
        <p:txBody>
          <a:bodyPr>
            <a:normAutofit fontScale="90000"/>
          </a:bodyPr>
          <a:lstStyle/>
          <a:p>
            <a:br>
              <a:rPr lang="en-GB" dirty="0"/>
            </a:br>
            <a:r>
              <a:rPr lang="en-GB" dirty="0"/>
              <a:t>‘Mature Minors’?</a:t>
            </a:r>
            <a:br>
              <a:rPr lang="en-GB" dirty="0"/>
            </a:br>
            <a:r>
              <a:rPr lang="en-GB" dirty="0"/>
              <a:t>BC Infants Act</a:t>
            </a:r>
            <a:br>
              <a:rPr lang="en-GB" dirty="0"/>
            </a:br>
            <a:r>
              <a:rPr lang="en-GB" dirty="0"/>
              <a:t>&amp; </a:t>
            </a:r>
            <a:br>
              <a:rPr lang="en-GB" dirty="0"/>
            </a:br>
            <a:r>
              <a:rPr lang="en-GB" dirty="0"/>
              <a:t>Federal Policies</a:t>
            </a:r>
            <a:endParaRPr lang="en-CA" dirty="0"/>
          </a:p>
        </p:txBody>
      </p:sp>
      <p:sp>
        <p:nvSpPr>
          <p:cNvPr id="3" name="Subtitle 2">
            <a:extLst>
              <a:ext uri="{FF2B5EF4-FFF2-40B4-BE49-F238E27FC236}">
                <a16:creationId xmlns:a16="http://schemas.microsoft.com/office/drawing/2014/main" id="{06ECDE7C-C3C8-FF59-037E-236327F28C9A}"/>
              </a:ext>
            </a:extLst>
          </p:cNvPr>
          <p:cNvSpPr>
            <a:spLocks noGrp="1"/>
          </p:cNvSpPr>
          <p:nvPr>
            <p:ph type="subTitle" idx="1"/>
          </p:nvPr>
        </p:nvSpPr>
        <p:spPr/>
        <p:txBody>
          <a:bodyPr>
            <a:normAutofit lnSpcReduction="10000"/>
          </a:bodyPr>
          <a:lstStyle/>
          <a:p>
            <a:r>
              <a:rPr lang="en-GB" dirty="0"/>
              <a:t>Helen Ward</a:t>
            </a:r>
          </a:p>
          <a:p>
            <a:r>
              <a:rPr lang="en-GB" dirty="0"/>
              <a:t>President, Kids First Parent Association of Canada</a:t>
            </a:r>
          </a:p>
          <a:p>
            <a:r>
              <a:rPr lang="en-GB" dirty="0"/>
              <a:t>Tuesday April 22, 2025</a:t>
            </a:r>
            <a:br>
              <a:rPr lang="en-GB" dirty="0"/>
            </a:br>
            <a:r>
              <a:rPr lang="en-GB" dirty="0"/>
              <a:t>Burnaby Town Hall</a:t>
            </a:r>
            <a:endParaRPr lang="en-CA" dirty="0"/>
          </a:p>
        </p:txBody>
      </p:sp>
    </p:spTree>
    <p:extLst>
      <p:ext uri="{BB962C8B-B14F-4D97-AF65-F5344CB8AC3E}">
        <p14:creationId xmlns:p14="http://schemas.microsoft.com/office/powerpoint/2010/main" val="804144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7545A-47E5-7856-A515-F3883E0BDBE4}"/>
              </a:ext>
            </a:extLst>
          </p:cNvPr>
          <p:cNvSpPr>
            <a:spLocks noGrp="1"/>
          </p:cNvSpPr>
          <p:nvPr>
            <p:ph type="title"/>
          </p:nvPr>
        </p:nvSpPr>
        <p:spPr/>
        <p:txBody>
          <a:bodyPr/>
          <a:lstStyle/>
          <a:p>
            <a:r>
              <a:rPr lang="en-GB" dirty="0"/>
              <a:t>Amendments</a:t>
            </a:r>
            <a:br>
              <a:rPr lang="en-GB" dirty="0"/>
            </a:br>
            <a:r>
              <a:rPr lang="en-GB" dirty="0"/>
              <a:t>1970</a:t>
            </a:r>
            <a:endParaRPr lang="en-CA" dirty="0"/>
          </a:p>
        </p:txBody>
      </p:sp>
      <p:sp>
        <p:nvSpPr>
          <p:cNvPr id="3" name="Content Placeholder 2">
            <a:extLst>
              <a:ext uri="{FF2B5EF4-FFF2-40B4-BE49-F238E27FC236}">
                <a16:creationId xmlns:a16="http://schemas.microsoft.com/office/drawing/2014/main" id="{45131748-E903-1858-5B5B-10931D704088}"/>
              </a:ext>
            </a:extLst>
          </p:cNvPr>
          <p:cNvSpPr>
            <a:spLocks noGrp="1"/>
          </p:cNvSpPr>
          <p:nvPr>
            <p:ph idx="1"/>
          </p:nvPr>
        </p:nvSpPr>
        <p:spPr/>
        <p:txBody>
          <a:bodyPr>
            <a:normAutofit/>
          </a:bodyPr>
          <a:lstStyle/>
          <a:p>
            <a:r>
              <a:rPr lang="en-GB" dirty="0"/>
              <a:t>1970 – lowered age of majority from 21 to 19 in BC</a:t>
            </a:r>
          </a:p>
          <a:p>
            <a:endParaRPr lang="en-GB" dirty="0"/>
          </a:p>
          <a:p>
            <a:pPr marL="0" indent="0">
              <a:buNone/>
            </a:pPr>
            <a:r>
              <a:rPr lang="en-GB" dirty="0"/>
              <a:t>Following other major changes in medical treatment:</a:t>
            </a:r>
          </a:p>
          <a:p>
            <a:pPr marL="0" indent="0">
              <a:buNone/>
            </a:pPr>
            <a:endParaRPr lang="en-GB" dirty="0">
              <a:solidFill>
                <a:srgbClr val="444444"/>
              </a:solidFill>
              <a:latin typeface="Georgia" panose="02040502050405020303" pitchFamily="18" charset="0"/>
            </a:endParaRPr>
          </a:p>
          <a:p>
            <a:pPr marL="0" indent="0">
              <a:buNone/>
            </a:pPr>
            <a:r>
              <a:rPr lang="en-GB" dirty="0">
                <a:solidFill>
                  <a:srgbClr val="444444"/>
                </a:solidFill>
                <a:latin typeface="Georgia" panose="02040502050405020303" pitchFamily="18" charset="0"/>
              </a:rPr>
              <a:t>- </a:t>
            </a:r>
            <a:r>
              <a:rPr lang="en-CA" sz="2800" b="0" i="0" dirty="0">
                <a:solidFill>
                  <a:srgbClr val="444444"/>
                </a:solidFill>
                <a:effectLst/>
                <a:latin typeface="Georgia" panose="02040502050405020303" pitchFamily="18" charset="0"/>
              </a:rPr>
              <a:t>1968 </a:t>
            </a:r>
            <a:r>
              <a:rPr lang="en-GB" b="0" i="0" dirty="0">
                <a:solidFill>
                  <a:srgbClr val="444444"/>
                </a:solidFill>
                <a:effectLst/>
                <a:latin typeface="Georgia" panose="02040502050405020303" pitchFamily="18" charset="0"/>
              </a:rPr>
              <a:t> - </a:t>
            </a:r>
            <a:r>
              <a:rPr lang="en-GB" sz="2800" dirty="0"/>
              <a:t>publicly funded medical care begins </a:t>
            </a:r>
            <a:r>
              <a:rPr lang="en-CA" sz="2800" b="0" i="0" dirty="0">
                <a:solidFill>
                  <a:srgbClr val="444444"/>
                </a:solidFill>
                <a:effectLst/>
                <a:latin typeface="Georgia" panose="02040502050405020303" pitchFamily="18" charset="0"/>
              </a:rPr>
              <a:t>in BC</a:t>
            </a:r>
            <a:endParaRPr lang="en-GB" sz="2800" dirty="0"/>
          </a:p>
          <a:p>
            <a:r>
              <a:rPr lang="en-GB" sz="2800" dirty="0"/>
              <a:t>1969  - abortion was made legal with restrictions in Canada </a:t>
            </a:r>
          </a:p>
          <a:p>
            <a:endParaRPr lang="en-GB" sz="2800" dirty="0"/>
          </a:p>
          <a:p>
            <a:endParaRPr lang="en-GB" dirty="0"/>
          </a:p>
          <a:p>
            <a:endParaRPr lang="en-GB" dirty="0"/>
          </a:p>
          <a:p>
            <a:endParaRPr lang="en-GB" dirty="0"/>
          </a:p>
          <a:p>
            <a:endParaRPr lang="en-GB" dirty="0"/>
          </a:p>
          <a:p>
            <a:endParaRPr lang="en-CA" dirty="0"/>
          </a:p>
        </p:txBody>
      </p:sp>
    </p:spTree>
    <p:extLst>
      <p:ext uri="{BB962C8B-B14F-4D97-AF65-F5344CB8AC3E}">
        <p14:creationId xmlns:p14="http://schemas.microsoft.com/office/powerpoint/2010/main" val="3737738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2AD1F-B3CD-9CA4-19B2-53734C611A7A}"/>
              </a:ext>
            </a:extLst>
          </p:cNvPr>
          <p:cNvSpPr>
            <a:spLocks noGrp="1"/>
          </p:cNvSpPr>
          <p:nvPr>
            <p:ph type="title"/>
          </p:nvPr>
        </p:nvSpPr>
        <p:spPr/>
        <p:txBody>
          <a:bodyPr/>
          <a:lstStyle/>
          <a:p>
            <a:r>
              <a:rPr lang="en-GB" dirty="0"/>
              <a:t>Amendments</a:t>
            </a:r>
            <a:br>
              <a:rPr lang="en-GB" dirty="0"/>
            </a:br>
            <a:r>
              <a:rPr lang="en-GB" dirty="0"/>
              <a:t>1973</a:t>
            </a:r>
            <a:endParaRPr lang="en-CA" dirty="0"/>
          </a:p>
        </p:txBody>
      </p:sp>
      <p:sp>
        <p:nvSpPr>
          <p:cNvPr id="3" name="Content Placeholder 2">
            <a:extLst>
              <a:ext uri="{FF2B5EF4-FFF2-40B4-BE49-F238E27FC236}">
                <a16:creationId xmlns:a16="http://schemas.microsoft.com/office/drawing/2014/main" id="{19C286FF-E7C0-B002-F965-9C33EF6BD0B4}"/>
              </a:ext>
            </a:extLst>
          </p:cNvPr>
          <p:cNvSpPr>
            <a:spLocks noGrp="1"/>
          </p:cNvSpPr>
          <p:nvPr>
            <p:ph idx="1"/>
          </p:nvPr>
        </p:nvSpPr>
        <p:spPr/>
        <p:txBody>
          <a:bodyPr>
            <a:normAutofit/>
          </a:bodyPr>
          <a:lstStyle/>
          <a:p>
            <a:r>
              <a:rPr lang="en-GB" dirty="0"/>
              <a:t>1973 – new section added: Consent to medical treatment</a:t>
            </a:r>
          </a:p>
          <a:p>
            <a:r>
              <a:rPr lang="en-GB" dirty="0"/>
              <a:t>MDs and dentists permitted for the first time to allow minors to consent without parental consent</a:t>
            </a:r>
          </a:p>
          <a:p>
            <a:r>
              <a:rPr lang="en-GB" dirty="0"/>
              <a:t>Doctors lobbied for amendment so they could avoid criminal liability (assault) for providing birth control and abortions to girls without parental consent</a:t>
            </a:r>
          </a:p>
          <a:p>
            <a:r>
              <a:rPr lang="en-GB" dirty="0"/>
              <a:t>There was much debate in Victoria about the proposed changes including to limit age and to contact parents</a:t>
            </a:r>
          </a:p>
          <a:p>
            <a:endParaRPr lang="en-GB" dirty="0"/>
          </a:p>
          <a:p>
            <a:endParaRPr lang="en-GB" dirty="0"/>
          </a:p>
          <a:p>
            <a:endParaRPr lang="en-CA" dirty="0"/>
          </a:p>
        </p:txBody>
      </p:sp>
    </p:spTree>
    <p:extLst>
      <p:ext uri="{BB962C8B-B14F-4D97-AF65-F5344CB8AC3E}">
        <p14:creationId xmlns:p14="http://schemas.microsoft.com/office/powerpoint/2010/main" val="3944990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44941-8D30-0DDB-991C-120F9A233F20}"/>
              </a:ext>
            </a:extLst>
          </p:cNvPr>
          <p:cNvSpPr>
            <a:spLocks noGrp="1"/>
          </p:cNvSpPr>
          <p:nvPr>
            <p:ph type="title"/>
          </p:nvPr>
        </p:nvSpPr>
        <p:spPr/>
        <p:txBody>
          <a:bodyPr/>
          <a:lstStyle/>
          <a:p>
            <a:r>
              <a:rPr lang="en-GB" dirty="0"/>
              <a:t> Amendments</a:t>
            </a:r>
            <a:br>
              <a:rPr lang="en-GB" dirty="0"/>
            </a:br>
            <a:r>
              <a:rPr lang="en-GB" dirty="0"/>
              <a:t>1973</a:t>
            </a:r>
            <a:endParaRPr lang="en-CA" dirty="0"/>
          </a:p>
        </p:txBody>
      </p:sp>
      <p:sp>
        <p:nvSpPr>
          <p:cNvPr id="3" name="Content Placeholder 2">
            <a:extLst>
              <a:ext uri="{FF2B5EF4-FFF2-40B4-BE49-F238E27FC236}">
                <a16:creationId xmlns:a16="http://schemas.microsoft.com/office/drawing/2014/main" id="{84B7C11C-71D6-6BE9-C4C5-2A5DDE0864CD}"/>
              </a:ext>
            </a:extLst>
          </p:cNvPr>
          <p:cNvSpPr>
            <a:spLocks noGrp="1"/>
          </p:cNvSpPr>
          <p:nvPr>
            <p:ph idx="1"/>
          </p:nvPr>
        </p:nvSpPr>
        <p:spPr/>
        <p:txBody>
          <a:bodyPr/>
          <a:lstStyle/>
          <a:p>
            <a:r>
              <a:rPr lang="en-GB" dirty="0"/>
              <a:t>WHO? Limited to licensed Medical Doctors and Dentists</a:t>
            </a:r>
          </a:p>
          <a:p>
            <a:r>
              <a:rPr lang="en-GB" dirty="0"/>
              <a:t>Required to attempt to contact parents</a:t>
            </a:r>
          </a:p>
          <a:p>
            <a:r>
              <a:rPr lang="en-GB" dirty="0"/>
              <a:t>AGE? Limited to age 16, 17, 18</a:t>
            </a:r>
          </a:p>
          <a:p>
            <a:endParaRPr lang="en-CA" dirty="0"/>
          </a:p>
        </p:txBody>
      </p:sp>
    </p:spTree>
    <p:extLst>
      <p:ext uri="{BB962C8B-B14F-4D97-AF65-F5344CB8AC3E}">
        <p14:creationId xmlns:p14="http://schemas.microsoft.com/office/powerpoint/2010/main" val="4224114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411E-C243-0038-F3C4-7C20255AED6A}"/>
              </a:ext>
            </a:extLst>
          </p:cNvPr>
          <p:cNvSpPr>
            <a:spLocks noGrp="1"/>
          </p:cNvSpPr>
          <p:nvPr>
            <p:ph type="title"/>
          </p:nvPr>
        </p:nvSpPr>
        <p:spPr/>
        <p:txBody>
          <a:bodyPr/>
          <a:lstStyle/>
          <a:p>
            <a:r>
              <a:rPr lang="en-GB" dirty="0"/>
              <a:t> Amendments</a:t>
            </a:r>
            <a:br>
              <a:rPr lang="en-GB" dirty="0"/>
            </a:br>
            <a:r>
              <a:rPr lang="en-GB" dirty="0"/>
              <a:t>1992</a:t>
            </a:r>
            <a:endParaRPr lang="en-CA" dirty="0"/>
          </a:p>
        </p:txBody>
      </p:sp>
      <p:sp>
        <p:nvSpPr>
          <p:cNvPr id="3" name="Content Placeholder 2">
            <a:extLst>
              <a:ext uri="{FF2B5EF4-FFF2-40B4-BE49-F238E27FC236}">
                <a16:creationId xmlns:a16="http://schemas.microsoft.com/office/drawing/2014/main" id="{8B628D9D-7C19-8F27-3C26-7BF29F92371E}"/>
              </a:ext>
            </a:extLst>
          </p:cNvPr>
          <p:cNvSpPr>
            <a:spLocks noGrp="1"/>
          </p:cNvSpPr>
          <p:nvPr>
            <p:ph idx="1"/>
          </p:nvPr>
        </p:nvSpPr>
        <p:spPr/>
        <p:txBody>
          <a:bodyPr>
            <a:normAutofit/>
          </a:bodyPr>
          <a:lstStyle/>
          <a:p>
            <a:r>
              <a:rPr lang="en-GB" dirty="0"/>
              <a:t>‘Medical consent’ section radically altered</a:t>
            </a:r>
          </a:p>
          <a:p>
            <a:r>
              <a:rPr lang="en-GB" dirty="0"/>
              <a:t>Expands definition of “health care” &amp; “health care provider”</a:t>
            </a:r>
          </a:p>
          <a:p>
            <a:r>
              <a:rPr lang="en-GB" dirty="0"/>
              <a:t> REMOVED:</a:t>
            </a:r>
          </a:p>
          <a:p>
            <a:r>
              <a:rPr lang="en-GB" dirty="0"/>
              <a:t>All age limits</a:t>
            </a:r>
          </a:p>
          <a:p>
            <a:r>
              <a:rPr lang="en-GB" dirty="0"/>
              <a:t>Requirement to contact parents </a:t>
            </a:r>
          </a:p>
          <a:p>
            <a:endParaRPr lang="en-GB" dirty="0"/>
          </a:p>
          <a:p>
            <a:endParaRPr lang="en-CA" dirty="0"/>
          </a:p>
        </p:txBody>
      </p:sp>
    </p:spTree>
    <p:extLst>
      <p:ext uri="{BB962C8B-B14F-4D97-AF65-F5344CB8AC3E}">
        <p14:creationId xmlns:p14="http://schemas.microsoft.com/office/powerpoint/2010/main" val="738084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655AF-6B91-6460-C5DB-3D2DA24083B5}"/>
              </a:ext>
            </a:extLst>
          </p:cNvPr>
          <p:cNvSpPr>
            <a:spLocks noGrp="1"/>
          </p:cNvSpPr>
          <p:nvPr>
            <p:ph type="title"/>
          </p:nvPr>
        </p:nvSpPr>
        <p:spPr/>
        <p:txBody>
          <a:bodyPr>
            <a:noAutofit/>
          </a:bodyPr>
          <a:lstStyle/>
          <a:p>
            <a:r>
              <a:rPr lang="en-US" sz="3200" dirty="0"/>
              <a:t>BC INFANTS ACT  </a:t>
            </a:r>
            <a:br>
              <a:rPr lang="en-US" sz="3200" dirty="0"/>
            </a:br>
            <a:r>
              <a:rPr lang="en-US" sz="3200" dirty="0"/>
              <a:t>Section 17 - CONSENT TO MEDICAL TREATMENT </a:t>
            </a:r>
            <a:endParaRPr lang="en-CA" sz="3200" dirty="0"/>
          </a:p>
        </p:txBody>
      </p:sp>
      <p:sp>
        <p:nvSpPr>
          <p:cNvPr id="3" name="Content Placeholder 2">
            <a:extLst>
              <a:ext uri="{FF2B5EF4-FFF2-40B4-BE49-F238E27FC236}">
                <a16:creationId xmlns:a16="http://schemas.microsoft.com/office/drawing/2014/main" id="{C7DAA580-270C-C627-5FB4-0E4E61818419}"/>
              </a:ext>
            </a:extLst>
          </p:cNvPr>
          <p:cNvSpPr>
            <a:spLocks noGrp="1"/>
          </p:cNvSpPr>
          <p:nvPr>
            <p:ph idx="1"/>
          </p:nvPr>
        </p:nvSpPr>
        <p:spPr/>
        <p:txBody>
          <a:bodyPr>
            <a:normAutofit/>
          </a:bodyPr>
          <a:lstStyle/>
          <a:p>
            <a:r>
              <a:rPr lang="en-US" dirty="0"/>
              <a:t>(1)In this section: </a:t>
            </a:r>
            <a:r>
              <a:rPr lang="en-US" b="1" dirty="0">
                <a:highlight>
                  <a:srgbClr val="FFFF00"/>
                </a:highlight>
              </a:rPr>
              <a:t>"health care" means anything that is done for a therapeutic , preventive, palliative, diagnostic, cosmetic or other health related purpose</a:t>
            </a:r>
            <a:r>
              <a:rPr lang="en-US" dirty="0"/>
              <a:t>, and includes a course of health care;" </a:t>
            </a:r>
          </a:p>
          <a:p>
            <a:r>
              <a:rPr lang="en-US" b="1" dirty="0"/>
              <a:t>"</a:t>
            </a:r>
            <a:r>
              <a:rPr lang="en-US" b="1" dirty="0">
                <a:highlight>
                  <a:srgbClr val="FFFF00"/>
                </a:highlight>
              </a:rPr>
              <a:t>health care provider" </a:t>
            </a:r>
            <a:r>
              <a:rPr lang="en-US" dirty="0">
                <a:highlight>
                  <a:srgbClr val="FFFF00"/>
                </a:highlight>
              </a:rPr>
              <a:t>includes a person licensed, certified or registered in British Columbia to provide health care.</a:t>
            </a:r>
          </a:p>
          <a:p>
            <a:r>
              <a:rPr lang="en-US" sz="2800" dirty="0"/>
              <a:t>http://www.bclaws.ca/civix/document/id/complete/statreg/96223_01#section17</a:t>
            </a:r>
            <a:endParaRPr lang="en-CA" b="1" dirty="0"/>
          </a:p>
        </p:txBody>
      </p:sp>
    </p:spTree>
    <p:extLst>
      <p:ext uri="{BB962C8B-B14F-4D97-AF65-F5344CB8AC3E}">
        <p14:creationId xmlns:p14="http://schemas.microsoft.com/office/powerpoint/2010/main" val="2915019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37A3B-E9FB-B1D1-6074-F2DEF906579E}"/>
              </a:ext>
            </a:extLst>
          </p:cNvPr>
          <p:cNvSpPr>
            <a:spLocks noGrp="1"/>
          </p:cNvSpPr>
          <p:nvPr>
            <p:ph type="title"/>
          </p:nvPr>
        </p:nvSpPr>
        <p:spPr/>
        <p:txBody>
          <a:bodyPr>
            <a:noAutofit/>
          </a:bodyPr>
          <a:lstStyle/>
          <a:p>
            <a:br>
              <a:rPr lang="en-US" sz="3200" dirty="0"/>
            </a:br>
            <a:r>
              <a:rPr lang="en-US" sz="3200" dirty="0"/>
              <a:t> </a:t>
            </a:r>
            <a:r>
              <a:rPr lang="en-US" sz="3600" dirty="0"/>
              <a:t>BC INFANTS ACT  </a:t>
            </a:r>
            <a:br>
              <a:rPr lang="en-US" sz="3600" dirty="0"/>
            </a:br>
            <a:r>
              <a:rPr lang="en-US" sz="3600" dirty="0"/>
              <a:t>Section 17 - CONSENT TO MEDICAL TREATMENT </a:t>
            </a:r>
            <a:br>
              <a:rPr lang="en-US" sz="3200" dirty="0"/>
            </a:br>
            <a:endParaRPr lang="en-CA" sz="3200" dirty="0"/>
          </a:p>
        </p:txBody>
      </p:sp>
      <p:sp>
        <p:nvSpPr>
          <p:cNvPr id="3" name="Content Placeholder 2">
            <a:extLst>
              <a:ext uri="{FF2B5EF4-FFF2-40B4-BE49-F238E27FC236}">
                <a16:creationId xmlns:a16="http://schemas.microsoft.com/office/drawing/2014/main" id="{37025F97-547A-BA49-3529-AE47F8B35ADD}"/>
              </a:ext>
            </a:extLst>
          </p:cNvPr>
          <p:cNvSpPr>
            <a:spLocks noGrp="1"/>
          </p:cNvSpPr>
          <p:nvPr>
            <p:ph idx="1"/>
          </p:nvPr>
        </p:nvSpPr>
        <p:spPr/>
        <p:txBody>
          <a:bodyPr>
            <a:normAutofit fontScale="85000" lnSpcReduction="10000"/>
          </a:bodyPr>
          <a:lstStyle/>
          <a:p>
            <a:r>
              <a:rPr lang="en-US" dirty="0"/>
              <a:t> (2)Subject to subsection (3), </a:t>
            </a:r>
            <a:r>
              <a:rPr lang="en-US" dirty="0">
                <a:highlight>
                  <a:srgbClr val="FFFF00"/>
                </a:highlight>
              </a:rPr>
              <a:t>an infant may consent to health care </a:t>
            </a:r>
            <a:r>
              <a:rPr lang="en-US" dirty="0"/>
              <a:t>whether or not that health care would, in the absence of consent, constitute a trespass to the infant's person, and if an infant provides that consent, the consent is effective and it is </a:t>
            </a:r>
            <a:r>
              <a:rPr lang="en-US" b="1" dirty="0">
                <a:highlight>
                  <a:srgbClr val="FFFF00"/>
                </a:highlight>
              </a:rPr>
              <a:t>not necessary to obtain a consent to the health care from the infant's parent or guardian</a:t>
            </a:r>
            <a:r>
              <a:rPr lang="en-US" b="1" dirty="0"/>
              <a:t>. </a:t>
            </a:r>
          </a:p>
          <a:p>
            <a:r>
              <a:rPr lang="en-US" b="1" dirty="0"/>
              <a:t>(3)</a:t>
            </a:r>
            <a:r>
              <a:rPr lang="en-US" b="1" dirty="0">
                <a:highlight>
                  <a:srgbClr val="FFFF00"/>
                </a:highlight>
              </a:rPr>
              <a:t>A request for or consent, agreement </a:t>
            </a:r>
            <a:r>
              <a:rPr lang="en-US" dirty="0">
                <a:highlight>
                  <a:srgbClr val="FFFF00"/>
                </a:highlight>
              </a:rPr>
              <a:t>or </a:t>
            </a:r>
            <a:r>
              <a:rPr lang="en-US" b="1" u="sng" dirty="0">
                <a:highlight>
                  <a:srgbClr val="FFFF00"/>
                </a:highlight>
              </a:rPr>
              <a:t>acquiescence</a:t>
            </a:r>
            <a:r>
              <a:rPr lang="en-US" dirty="0">
                <a:highlight>
                  <a:srgbClr val="FFFF00"/>
                </a:highlight>
              </a:rPr>
              <a:t> </a:t>
            </a:r>
            <a:r>
              <a:rPr lang="en-US" dirty="0"/>
              <a:t>to health care by an infant does not constitute consent to the health care for the purposes of subsection (2) </a:t>
            </a:r>
            <a:r>
              <a:rPr lang="en-US" b="1" dirty="0"/>
              <a:t>unless </a:t>
            </a:r>
            <a:r>
              <a:rPr lang="en-US" b="1" dirty="0">
                <a:highlight>
                  <a:srgbClr val="FFFF00"/>
                </a:highlight>
              </a:rPr>
              <a:t>the health care provider providing the health care </a:t>
            </a:r>
          </a:p>
          <a:p>
            <a:r>
              <a:rPr lang="en-US" dirty="0"/>
              <a:t>(a)has explained to the infant and </a:t>
            </a:r>
            <a:r>
              <a:rPr lang="en-US" b="1" dirty="0"/>
              <a:t>has </a:t>
            </a:r>
            <a:r>
              <a:rPr lang="en-US" b="1" dirty="0">
                <a:highlight>
                  <a:srgbClr val="FFFF00"/>
                </a:highlight>
              </a:rPr>
              <a:t>been satisfied </a:t>
            </a:r>
            <a:r>
              <a:rPr lang="en-US" b="1" dirty="0"/>
              <a:t>that the </a:t>
            </a:r>
            <a:r>
              <a:rPr lang="en-US" b="1" dirty="0">
                <a:highlight>
                  <a:srgbClr val="FFFF00"/>
                </a:highlight>
              </a:rPr>
              <a:t>infant understands </a:t>
            </a:r>
            <a:r>
              <a:rPr lang="en-US" b="1" dirty="0"/>
              <a:t>the nature and consequences and the reasonably foreseeable benefits and risks of the health care, </a:t>
            </a:r>
            <a:r>
              <a:rPr lang="en-US" dirty="0"/>
              <a:t>and </a:t>
            </a:r>
          </a:p>
          <a:p>
            <a:r>
              <a:rPr lang="en-US" dirty="0"/>
              <a:t>(b)</a:t>
            </a:r>
            <a:r>
              <a:rPr lang="en-US" dirty="0">
                <a:highlight>
                  <a:srgbClr val="FFFF00"/>
                </a:highlight>
              </a:rPr>
              <a:t>has made </a:t>
            </a:r>
            <a:r>
              <a:rPr lang="en-US" b="1" u="sng" dirty="0">
                <a:highlight>
                  <a:srgbClr val="FFFF00"/>
                </a:highlight>
              </a:rPr>
              <a:t>reasonable efforts </a:t>
            </a:r>
            <a:r>
              <a:rPr lang="en-US" b="1" dirty="0">
                <a:highlight>
                  <a:srgbClr val="FFFF00"/>
                </a:highlight>
              </a:rPr>
              <a:t>to </a:t>
            </a:r>
            <a:r>
              <a:rPr lang="en-US" dirty="0">
                <a:highlight>
                  <a:srgbClr val="FFFF00"/>
                </a:highlight>
              </a:rPr>
              <a:t>determine and </a:t>
            </a:r>
            <a:r>
              <a:rPr lang="en-US" b="1" dirty="0">
                <a:highlight>
                  <a:srgbClr val="FFFF00"/>
                </a:highlight>
              </a:rPr>
              <a:t>has concluded that the health care is in the infant's </a:t>
            </a:r>
            <a:r>
              <a:rPr lang="en-US" b="1" u="sng" dirty="0">
                <a:highlight>
                  <a:srgbClr val="FFFF00"/>
                </a:highlight>
              </a:rPr>
              <a:t>best interests</a:t>
            </a:r>
            <a:r>
              <a:rPr lang="en-US" b="1" dirty="0">
                <a:highlight>
                  <a:srgbClr val="FFFF00"/>
                </a:highlight>
              </a:rPr>
              <a:t>. </a:t>
            </a:r>
          </a:p>
          <a:p>
            <a:endParaRPr lang="en-CA" dirty="0"/>
          </a:p>
        </p:txBody>
      </p:sp>
    </p:spTree>
    <p:extLst>
      <p:ext uri="{BB962C8B-B14F-4D97-AF65-F5344CB8AC3E}">
        <p14:creationId xmlns:p14="http://schemas.microsoft.com/office/powerpoint/2010/main" val="4014762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AA977-DDF4-9990-5758-1121B791A7C2}"/>
              </a:ext>
            </a:extLst>
          </p:cNvPr>
          <p:cNvSpPr>
            <a:spLocks noGrp="1"/>
          </p:cNvSpPr>
          <p:nvPr>
            <p:ph type="title"/>
          </p:nvPr>
        </p:nvSpPr>
        <p:spPr/>
        <p:txBody>
          <a:bodyPr/>
          <a:lstStyle/>
          <a:p>
            <a:r>
              <a:rPr lang="en-GB" dirty="0"/>
              <a:t>What’s </a:t>
            </a:r>
            <a:r>
              <a:rPr lang="en-GB" u="sng" dirty="0"/>
              <a:t>not</a:t>
            </a:r>
            <a:r>
              <a:rPr lang="en-GB" dirty="0"/>
              <a:t> in the Infants Act…</a:t>
            </a:r>
            <a:endParaRPr lang="en-CA" dirty="0"/>
          </a:p>
        </p:txBody>
      </p:sp>
      <p:sp>
        <p:nvSpPr>
          <p:cNvPr id="3" name="Content Placeholder 2">
            <a:extLst>
              <a:ext uri="{FF2B5EF4-FFF2-40B4-BE49-F238E27FC236}">
                <a16:creationId xmlns:a16="http://schemas.microsoft.com/office/drawing/2014/main" id="{29A92D0F-AF09-F3B8-EFFC-1E6A4FB44F05}"/>
              </a:ext>
            </a:extLst>
          </p:cNvPr>
          <p:cNvSpPr>
            <a:spLocks noGrp="1"/>
          </p:cNvSpPr>
          <p:nvPr>
            <p:ph idx="1"/>
          </p:nvPr>
        </p:nvSpPr>
        <p:spPr/>
        <p:txBody>
          <a:bodyPr/>
          <a:lstStyle/>
          <a:p>
            <a:r>
              <a:rPr lang="en-GB" dirty="0"/>
              <a:t>There is no mention of ‘mature minor’ in the law</a:t>
            </a:r>
          </a:p>
          <a:p>
            <a:r>
              <a:rPr lang="en-GB" dirty="0"/>
              <a:t>There is no mention of excluding parents from getting information about their children’s ‘health care’</a:t>
            </a:r>
          </a:p>
          <a:p>
            <a:r>
              <a:rPr lang="en-GB" dirty="0"/>
              <a:t>There are no details about the process by which ‘health care providers’ (HCP) are to be ‘satisfied’ that a minor understands the proposed treatment</a:t>
            </a:r>
          </a:p>
          <a:p>
            <a:r>
              <a:rPr lang="en-GB" dirty="0"/>
              <a:t>Or what a HCP’s “reasonable efforts” should include to conclude” that the proposed treatment is in the minor’s “best interests”</a:t>
            </a:r>
            <a:endParaRPr lang="en-CA" dirty="0"/>
          </a:p>
        </p:txBody>
      </p:sp>
    </p:spTree>
    <p:extLst>
      <p:ext uri="{BB962C8B-B14F-4D97-AF65-F5344CB8AC3E}">
        <p14:creationId xmlns:p14="http://schemas.microsoft.com/office/powerpoint/2010/main" val="3690544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5932E-F6F5-21CA-B626-C8DB55C69218}"/>
              </a:ext>
            </a:extLst>
          </p:cNvPr>
          <p:cNvSpPr>
            <a:spLocks noGrp="1"/>
          </p:cNvSpPr>
          <p:nvPr>
            <p:ph type="title"/>
          </p:nvPr>
        </p:nvSpPr>
        <p:spPr/>
        <p:txBody>
          <a:bodyPr/>
          <a:lstStyle/>
          <a:p>
            <a:r>
              <a:rPr lang="en-GB" dirty="0"/>
              <a:t>How was the 1992 amendment made law?</a:t>
            </a:r>
            <a:endParaRPr lang="en-CA" dirty="0"/>
          </a:p>
        </p:txBody>
      </p:sp>
      <p:sp>
        <p:nvSpPr>
          <p:cNvPr id="3" name="Content Placeholder 2">
            <a:extLst>
              <a:ext uri="{FF2B5EF4-FFF2-40B4-BE49-F238E27FC236}">
                <a16:creationId xmlns:a16="http://schemas.microsoft.com/office/drawing/2014/main" id="{E5BCBF3C-F6BB-01B9-2F3E-42DB887552D7}"/>
              </a:ext>
            </a:extLst>
          </p:cNvPr>
          <p:cNvSpPr>
            <a:spLocks noGrp="1"/>
          </p:cNvSpPr>
          <p:nvPr>
            <p:ph idx="1"/>
          </p:nvPr>
        </p:nvSpPr>
        <p:spPr/>
        <p:txBody>
          <a:bodyPr>
            <a:normAutofit fontScale="92500" lnSpcReduction="10000"/>
          </a:bodyPr>
          <a:lstStyle/>
          <a:p>
            <a:r>
              <a:rPr lang="en-GB" dirty="0"/>
              <a:t>…according to the Hansard record of debates in the BC Legislature…</a:t>
            </a:r>
          </a:p>
          <a:p>
            <a:r>
              <a:rPr lang="en-GB" dirty="0"/>
              <a:t>Brought in by new NDP government</a:t>
            </a:r>
          </a:p>
          <a:p>
            <a:r>
              <a:rPr lang="en-GB" dirty="0"/>
              <a:t>There was NO debate</a:t>
            </a:r>
          </a:p>
          <a:p>
            <a:r>
              <a:rPr lang="en-GB" dirty="0"/>
              <a:t>There was no opposition</a:t>
            </a:r>
          </a:p>
          <a:p>
            <a:r>
              <a:rPr lang="en-GB" dirty="0"/>
              <a:t>The controversial amendment was hidden in an ‘omnibus’ ( = catch all) ‘housekeeping’ bill (unimportant details updated)</a:t>
            </a:r>
          </a:p>
          <a:p>
            <a:r>
              <a:rPr lang="en-GB" dirty="0"/>
              <a:t> Opposition was outraged when they found out they’d been ‘tricked’</a:t>
            </a:r>
          </a:p>
          <a:p>
            <a:r>
              <a:rPr lang="en-GB" dirty="0"/>
              <a:t>The  lack of debate &amp; consultation ensured that the law was hastily and badly made and lacked involvement of parents, health care providers, lawyers, parent groups, human rights groups, etc</a:t>
            </a:r>
            <a:endParaRPr lang="en-CA" dirty="0"/>
          </a:p>
        </p:txBody>
      </p:sp>
    </p:spTree>
    <p:extLst>
      <p:ext uri="{BB962C8B-B14F-4D97-AF65-F5344CB8AC3E}">
        <p14:creationId xmlns:p14="http://schemas.microsoft.com/office/powerpoint/2010/main" val="1371823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4951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40E6F-5219-592F-7607-499136AA95E9}"/>
              </a:ext>
            </a:extLst>
          </p:cNvPr>
          <p:cNvSpPr>
            <a:spLocks noGrp="1"/>
          </p:cNvSpPr>
          <p:nvPr>
            <p:ph type="title"/>
          </p:nvPr>
        </p:nvSpPr>
        <p:spPr/>
        <p:txBody>
          <a:bodyPr>
            <a:normAutofit/>
          </a:bodyPr>
          <a:lstStyle/>
          <a:p>
            <a:pPr algn="ctr"/>
            <a:r>
              <a:rPr lang="en-GB" sz="4000" b="1" dirty="0"/>
              <a:t>LEGAL INTERPRETATION OF THE INFANTS ACT</a:t>
            </a:r>
            <a:endParaRPr lang="en-CA" sz="4000" b="1" dirty="0"/>
          </a:p>
        </p:txBody>
      </p:sp>
    </p:spTree>
    <p:extLst>
      <p:ext uri="{BB962C8B-B14F-4D97-AF65-F5344CB8AC3E}">
        <p14:creationId xmlns:p14="http://schemas.microsoft.com/office/powerpoint/2010/main" val="1486729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8E0C3-F437-5C08-0AE7-479A8C32D3E5}"/>
              </a:ext>
            </a:extLst>
          </p:cNvPr>
          <p:cNvSpPr>
            <a:spLocks noGrp="1"/>
          </p:cNvSpPr>
          <p:nvPr>
            <p:ph type="ctrTitle"/>
          </p:nvPr>
        </p:nvSpPr>
        <p:spPr/>
        <p:txBody>
          <a:bodyPr/>
          <a:lstStyle/>
          <a:p>
            <a:endParaRPr lang="en-CA" dirty="0"/>
          </a:p>
        </p:txBody>
      </p:sp>
      <p:sp>
        <p:nvSpPr>
          <p:cNvPr id="3" name="Subtitle 2">
            <a:extLst>
              <a:ext uri="{FF2B5EF4-FFF2-40B4-BE49-F238E27FC236}">
                <a16:creationId xmlns:a16="http://schemas.microsoft.com/office/drawing/2014/main" id="{4874021A-3C3C-5D5A-CE0C-24951978B218}"/>
              </a:ext>
            </a:extLst>
          </p:cNvPr>
          <p:cNvSpPr>
            <a:spLocks noGrp="1"/>
          </p:cNvSpPr>
          <p:nvPr>
            <p:ph type="subTitle" idx="1"/>
          </p:nvPr>
        </p:nvSpPr>
        <p:spPr/>
        <p:txBody>
          <a:bodyPr/>
          <a:lstStyle/>
          <a:p>
            <a:pPr algn="l"/>
            <a:r>
              <a:rPr lang="en-GB" dirty="0"/>
              <a:t>OUR P</a:t>
            </a:r>
            <a:r>
              <a:rPr lang="en-CA" dirty="0"/>
              <a:t>URPOSES</a:t>
            </a:r>
            <a:br>
              <a:rPr lang="en-CA" dirty="0"/>
            </a:br>
            <a:r>
              <a:rPr lang="en-CA" dirty="0"/>
              <a:t>1 – support for children’s optimal well-being</a:t>
            </a:r>
          </a:p>
          <a:p>
            <a:pPr algn="l"/>
            <a:r>
              <a:rPr lang="en-CA" dirty="0"/>
              <a:t>2 – support &amp; recognition for parental care of children</a:t>
            </a:r>
            <a:br>
              <a:rPr lang="en-CA" dirty="0"/>
            </a:br>
            <a:endParaRPr lang="en-GB" dirty="0"/>
          </a:p>
          <a:p>
            <a:endParaRPr lang="en-CA" dirty="0"/>
          </a:p>
        </p:txBody>
      </p:sp>
      <p:pic>
        <p:nvPicPr>
          <p:cNvPr id="7" name="Picture 6">
            <a:extLst>
              <a:ext uri="{FF2B5EF4-FFF2-40B4-BE49-F238E27FC236}">
                <a16:creationId xmlns:a16="http://schemas.microsoft.com/office/drawing/2014/main" id="{262C3171-D680-2DD7-92EF-25270EAB12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1588" y="43190"/>
            <a:ext cx="6808824" cy="3444235"/>
          </a:xfrm>
          <a:prstGeom prst="rect">
            <a:avLst/>
          </a:prstGeom>
        </p:spPr>
      </p:pic>
    </p:spTree>
    <p:extLst>
      <p:ext uri="{BB962C8B-B14F-4D97-AF65-F5344CB8AC3E}">
        <p14:creationId xmlns:p14="http://schemas.microsoft.com/office/powerpoint/2010/main" val="627466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93F2A-250A-A256-FA4B-E871660150AC}"/>
              </a:ext>
            </a:extLst>
          </p:cNvPr>
          <p:cNvSpPr>
            <a:spLocks noGrp="1"/>
          </p:cNvSpPr>
          <p:nvPr>
            <p:ph type="title"/>
          </p:nvPr>
        </p:nvSpPr>
        <p:spPr/>
        <p:txBody>
          <a:bodyPr/>
          <a:lstStyle/>
          <a:p>
            <a:r>
              <a:rPr lang="en-GB" dirty="0"/>
              <a:t>1992 amendment challenged in court</a:t>
            </a:r>
            <a:endParaRPr lang="en-CA" dirty="0"/>
          </a:p>
        </p:txBody>
      </p:sp>
      <p:sp>
        <p:nvSpPr>
          <p:cNvPr id="3" name="Content Placeholder 2">
            <a:extLst>
              <a:ext uri="{FF2B5EF4-FFF2-40B4-BE49-F238E27FC236}">
                <a16:creationId xmlns:a16="http://schemas.microsoft.com/office/drawing/2014/main" id="{A93D05F4-7C64-121D-66DE-FB62BD37734C}"/>
              </a:ext>
            </a:extLst>
          </p:cNvPr>
          <p:cNvSpPr>
            <a:spLocks noGrp="1"/>
          </p:cNvSpPr>
          <p:nvPr>
            <p:ph idx="1"/>
          </p:nvPr>
        </p:nvSpPr>
        <p:spPr/>
        <p:txBody>
          <a:bodyPr/>
          <a:lstStyle/>
          <a:p>
            <a:r>
              <a:rPr lang="en-GB" dirty="0"/>
              <a:t>In 1993 there was a Charter Challenge to the 1992 amendment</a:t>
            </a:r>
          </a:p>
          <a:p>
            <a:r>
              <a:rPr lang="en-GB" dirty="0"/>
              <a:t>Claimed it violated parents’ and children’s Charter Rights</a:t>
            </a:r>
          </a:p>
          <a:p>
            <a:r>
              <a:rPr lang="en-GB" dirty="0"/>
              <a:t>Dr Philip Ney was one complainant of many medical personnel  and parents</a:t>
            </a:r>
            <a:endParaRPr lang="en-CA" dirty="0"/>
          </a:p>
        </p:txBody>
      </p:sp>
    </p:spTree>
    <p:extLst>
      <p:ext uri="{BB962C8B-B14F-4D97-AF65-F5344CB8AC3E}">
        <p14:creationId xmlns:p14="http://schemas.microsoft.com/office/powerpoint/2010/main" val="1961117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939CF-82AF-0668-4520-A62F432D8D91}"/>
              </a:ext>
            </a:extLst>
          </p:cNvPr>
          <p:cNvSpPr>
            <a:spLocks noGrp="1"/>
          </p:cNvSpPr>
          <p:nvPr>
            <p:ph type="title"/>
          </p:nvPr>
        </p:nvSpPr>
        <p:spPr/>
        <p:txBody>
          <a:bodyPr/>
          <a:lstStyle/>
          <a:p>
            <a:r>
              <a:rPr lang="en-GB" dirty="0"/>
              <a:t> 1993 Ney case </a:t>
            </a:r>
            <a:endParaRPr lang="en-CA" dirty="0"/>
          </a:p>
        </p:txBody>
      </p:sp>
      <p:sp>
        <p:nvSpPr>
          <p:cNvPr id="3" name="Content Placeholder 2">
            <a:extLst>
              <a:ext uri="{FF2B5EF4-FFF2-40B4-BE49-F238E27FC236}">
                <a16:creationId xmlns:a16="http://schemas.microsoft.com/office/drawing/2014/main" id="{07E8E3FE-D179-C040-0385-2865FA8B6569}"/>
              </a:ext>
            </a:extLst>
          </p:cNvPr>
          <p:cNvSpPr>
            <a:spLocks noGrp="1"/>
          </p:cNvSpPr>
          <p:nvPr>
            <p:ph idx="1"/>
          </p:nvPr>
        </p:nvSpPr>
        <p:spPr/>
        <p:txBody>
          <a:bodyPr>
            <a:normAutofit fontScale="92500" lnSpcReduction="10000"/>
          </a:bodyPr>
          <a:lstStyle/>
          <a:p>
            <a:r>
              <a:rPr lang="en-GB" dirty="0"/>
              <a:t>Judge ruled the law did not violate Charter because…</a:t>
            </a:r>
          </a:p>
          <a:p>
            <a:r>
              <a:rPr lang="en-GB" dirty="0"/>
              <a:t>For a health care Provider to be ‘satisfied’ that health care was in a minor’s ‘best interests’ …</a:t>
            </a:r>
          </a:p>
          <a:p>
            <a:r>
              <a:rPr lang="en-GB" dirty="0"/>
              <a:t>‘concerned parents will be consulted’ due to need …</a:t>
            </a:r>
          </a:p>
          <a:p>
            <a:r>
              <a:rPr lang="en-GB" dirty="0"/>
              <a:t>To know medical history</a:t>
            </a:r>
          </a:p>
          <a:p>
            <a:r>
              <a:rPr lang="en-GB" dirty="0"/>
              <a:t>To know drug allergies</a:t>
            </a:r>
          </a:p>
          <a:p>
            <a:r>
              <a:rPr lang="en-GB" dirty="0"/>
              <a:t>To have needed follow up care </a:t>
            </a:r>
          </a:p>
          <a:p>
            <a:r>
              <a:rPr lang="en-GB" dirty="0"/>
              <a:t>To pay for needed follow up care</a:t>
            </a:r>
          </a:p>
          <a:p>
            <a:r>
              <a:rPr lang="en-GB" dirty="0"/>
              <a:t>…and…</a:t>
            </a:r>
          </a:p>
          <a:p>
            <a:r>
              <a:rPr lang="en-CA" dirty="0">
                <a:hlinkClick r:id="rId2"/>
              </a:rPr>
              <a:t>http://www.courts.gov.bc.ca/jdb-txt/sc/93/05/S93-0597.htm</a:t>
            </a:r>
            <a:endParaRPr lang="en-GB" dirty="0"/>
          </a:p>
          <a:p>
            <a:endParaRPr lang="en-CA" dirty="0"/>
          </a:p>
        </p:txBody>
      </p:sp>
    </p:spTree>
    <p:extLst>
      <p:ext uri="{BB962C8B-B14F-4D97-AF65-F5344CB8AC3E}">
        <p14:creationId xmlns:p14="http://schemas.microsoft.com/office/powerpoint/2010/main" val="4263098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257AB-B7FF-F0E4-9E71-C84334A44569}"/>
              </a:ext>
            </a:extLst>
          </p:cNvPr>
          <p:cNvSpPr>
            <a:spLocks noGrp="1"/>
          </p:cNvSpPr>
          <p:nvPr>
            <p:ph type="title"/>
          </p:nvPr>
        </p:nvSpPr>
        <p:spPr/>
        <p:txBody>
          <a:bodyPr/>
          <a:lstStyle/>
          <a:p>
            <a:r>
              <a:rPr lang="en-GB" dirty="0"/>
              <a:t> 1993 Ney case</a:t>
            </a:r>
            <a:endParaRPr lang="en-CA" dirty="0"/>
          </a:p>
        </p:txBody>
      </p:sp>
      <p:sp>
        <p:nvSpPr>
          <p:cNvPr id="3" name="Content Placeholder 2">
            <a:extLst>
              <a:ext uri="{FF2B5EF4-FFF2-40B4-BE49-F238E27FC236}">
                <a16:creationId xmlns:a16="http://schemas.microsoft.com/office/drawing/2014/main" id="{4676B41C-328C-A5CB-5604-B0645B390EE1}"/>
              </a:ext>
            </a:extLst>
          </p:cNvPr>
          <p:cNvSpPr>
            <a:spLocks noGrp="1"/>
          </p:cNvSpPr>
          <p:nvPr>
            <p:ph idx="1"/>
          </p:nvPr>
        </p:nvSpPr>
        <p:spPr/>
        <p:txBody>
          <a:bodyPr>
            <a:normAutofit/>
          </a:bodyPr>
          <a:lstStyle/>
          <a:p>
            <a:r>
              <a:rPr lang="en-US" dirty="0"/>
              <a:t>“In virtually all of the factual circumstances suggested in argument or set out in the affidavits as causing anxiety to the plaintiffs as health care providers and parents, those </a:t>
            </a:r>
            <a:r>
              <a:rPr lang="en-US" dirty="0">
                <a:highlight>
                  <a:srgbClr val="FFFF00"/>
                </a:highlight>
              </a:rPr>
              <a:t>"reasonable efforts" will include consultation with concerned parents because such consultation will be required to determine that the "health care is in the infant's best interests": </a:t>
            </a:r>
            <a:r>
              <a:rPr lang="en-US" dirty="0"/>
              <a:t>I am thinking in particular of circumstances where the prior medical history is required, where questions of </a:t>
            </a:r>
            <a:r>
              <a:rPr lang="en-US" dirty="0">
                <a:highlight>
                  <a:srgbClr val="FFFF00"/>
                </a:highlight>
              </a:rPr>
              <a:t>sensitivity to drugs </a:t>
            </a:r>
            <a:r>
              <a:rPr lang="en-US" dirty="0"/>
              <a:t>might be involved, where the </a:t>
            </a:r>
            <a:r>
              <a:rPr lang="en-US" dirty="0">
                <a:highlight>
                  <a:srgbClr val="FFFF00"/>
                </a:highlight>
              </a:rPr>
              <a:t>post-treatment care </a:t>
            </a:r>
            <a:r>
              <a:rPr lang="en-US" dirty="0"/>
              <a:t>by responsible adults will be needed, where the child's parents must bear responsibility for </a:t>
            </a:r>
            <a:r>
              <a:rPr lang="en-US" dirty="0">
                <a:highlight>
                  <a:srgbClr val="FFFF00"/>
                </a:highlight>
              </a:rPr>
              <a:t>the costs of care</a:t>
            </a:r>
            <a:r>
              <a:rPr lang="en-US" dirty="0"/>
              <a:t>.” </a:t>
            </a:r>
            <a:endParaRPr lang="en-CA" dirty="0"/>
          </a:p>
        </p:txBody>
      </p:sp>
    </p:spTree>
    <p:extLst>
      <p:ext uri="{BB962C8B-B14F-4D97-AF65-F5344CB8AC3E}">
        <p14:creationId xmlns:p14="http://schemas.microsoft.com/office/powerpoint/2010/main" val="2322182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5E788-1334-F36D-A2CA-10B8C5B530AC}"/>
              </a:ext>
            </a:extLst>
          </p:cNvPr>
          <p:cNvSpPr>
            <a:spLocks noGrp="1"/>
          </p:cNvSpPr>
          <p:nvPr>
            <p:ph type="title"/>
          </p:nvPr>
        </p:nvSpPr>
        <p:spPr/>
        <p:txBody>
          <a:bodyPr/>
          <a:lstStyle/>
          <a:p>
            <a:r>
              <a:rPr lang="en-GB" dirty="0"/>
              <a:t> 1993 Ney case</a:t>
            </a:r>
            <a:endParaRPr lang="en-CA" dirty="0"/>
          </a:p>
        </p:txBody>
      </p:sp>
      <p:sp>
        <p:nvSpPr>
          <p:cNvPr id="3" name="Content Placeholder 2">
            <a:extLst>
              <a:ext uri="{FF2B5EF4-FFF2-40B4-BE49-F238E27FC236}">
                <a16:creationId xmlns:a16="http://schemas.microsoft.com/office/drawing/2014/main" id="{960CBFF9-2038-75B3-F6C4-89C746A5B49D}"/>
              </a:ext>
            </a:extLst>
          </p:cNvPr>
          <p:cNvSpPr>
            <a:spLocks noGrp="1"/>
          </p:cNvSpPr>
          <p:nvPr>
            <p:ph idx="1"/>
          </p:nvPr>
        </p:nvSpPr>
        <p:spPr/>
        <p:txBody>
          <a:bodyPr/>
          <a:lstStyle/>
          <a:p>
            <a:r>
              <a:rPr lang="en-US" dirty="0">
                <a:highlight>
                  <a:srgbClr val="FFFF00"/>
                </a:highlight>
              </a:rPr>
              <a:t>“If health care is to be in a child's best interests, health care providers will need to be sensitive to and respect the culture and particularly the belief systems of the family of which the child continues to be a member, </a:t>
            </a:r>
          </a:p>
          <a:p>
            <a:r>
              <a:rPr lang="en-US" dirty="0"/>
              <a:t>and certainly, </a:t>
            </a:r>
            <a:r>
              <a:rPr lang="en-US" dirty="0">
                <a:highlight>
                  <a:srgbClr val="FFFF00"/>
                </a:highlight>
              </a:rPr>
              <a:t>all health care providers must be aware of the importance of family relationships to the emotional, physical, and spiritual well-being of their patient.”</a:t>
            </a:r>
            <a:endParaRPr lang="en-CA" dirty="0">
              <a:highlight>
                <a:srgbClr val="FFFF00"/>
              </a:highlight>
            </a:endParaRPr>
          </a:p>
        </p:txBody>
      </p:sp>
    </p:spTree>
    <p:extLst>
      <p:ext uri="{BB962C8B-B14F-4D97-AF65-F5344CB8AC3E}">
        <p14:creationId xmlns:p14="http://schemas.microsoft.com/office/powerpoint/2010/main" val="333301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37974-E811-9B4D-2433-89C625DA31BF}"/>
              </a:ext>
            </a:extLst>
          </p:cNvPr>
          <p:cNvSpPr>
            <a:spLocks noGrp="1"/>
          </p:cNvSpPr>
          <p:nvPr>
            <p:ph type="title"/>
          </p:nvPr>
        </p:nvSpPr>
        <p:spPr/>
        <p:txBody>
          <a:bodyPr/>
          <a:lstStyle/>
          <a:p>
            <a:r>
              <a:rPr lang="en-GB" dirty="0"/>
              <a:t> 1993 Ney case</a:t>
            </a:r>
            <a:endParaRPr lang="en-CA" dirty="0"/>
          </a:p>
        </p:txBody>
      </p:sp>
      <p:sp>
        <p:nvSpPr>
          <p:cNvPr id="3" name="Content Placeholder 2">
            <a:extLst>
              <a:ext uri="{FF2B5EF4-FFF2-40B4-BE49-F238E27FC236}">
                <a16:creationId xmlns:a16="http://schemas.microsoft.com/office/drawing/2014/main" id="{DFAB814E-BCA2-682F-608E-D2DE7BC33797}"/>
              </a:ext>
            </a:extLst>
          </p:cNvPr>
          <p:cNvSpPr>
            <a:spLocks noGrp="1"/>
          </p:cNvSpPr>
          <p:nvPr>
            <p:ph idx="1"/>
          </p:nvPr>
        </p:nvSpPr>
        <p:spPr/>
        <p:txBody>
          <a:bodyPr/>
          <a:lstStyle/>
          <a:p>
            <a:r>
              <a:rPr lang="en-US" dirty="0"/>
              <a:t>“Courts have found comfort in placing the responsibility for deciding what is in the best interests of a child with regard to health care in the hands of medical practitioners for they know that </a:t>
            </a:r>
            <a:r>
              <a:rPr lang="en-US" b="1" dirty="0"/>
              <a:t>medical practitioners will be held accountable by their professional </a:t>
            </a:r>
            <a:r>
              <a:rPr lang="en-US" dirty="0"/>
              <a:t>body if they fail to properly discharge this responsibility.”</a:t>
            </a:r>
            <a:endParaRPr lang="en-CA" dirty="0"/>
          </a:p>
        </p:txBody>
      </p:sp>
    </p:spTree>
    <p:extLst>
      <p:ext uri="{BB962C8B-B14F-4D97-AF65-F5344CB8AC3E}">
        <p14:creationId xmlns:p14="http://schemas.microsoft.com/office/powerpoint/2010/main" val="2586008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4477E-EF1C-6F86-C451-7A7AFA5D8377}"/>
              </a:ext>
            </a:extLst>
          </p:cNvPr>
          <p:cNvSpPr>
            <a:spLocks noGrp="1"/>
          </p:cNvSpPr>
          <p:nvPr>
            <p:ph type="title"/>
          </p:nvPr>
        </p:nvSpPr>
        <p:spPr/>
        <p:txBody>
          <a:bodyPr/>
          <a:lstStyle/>
          <a:p>
            <a:r>
              <a:rPr lang="en-GB" dirty="0"/>
              <a:t> 1993 Ney case</a:t>
            </a:r>
            <a:endParaRPr lang="en-CA" dirty="0"/>
          </a:p>
        </p:txBody>
      </p:sp>
      <p:sp>
        <p:nvSpPr>
          <p:cNvPr id="3" name="Content Placeholder 2">
            <a:extLst>
              <a:ext uri="{FF2B5EF4-FFF2-40B4-BE49-F238E27FC236}">
                <a16:creationId xmlns:a16="http://schemas.microsoft.com/office/drawing/2014/main" id="{53F0956E-3817-7C2F-5CED-16173B1845F6}"/>
              </a:ext>
            </a:extLst>
          </p:cNvPr>
          <p:cNvSpPr>
            <a:spLocks noGrp="1"/>
          </p:cNvSpPr>
          <p:nvPr>
            <p:ph idx="1"/>
          </p:nvPr>
        </p:nvSpPr>
        <p:spPr/>
        <p:txBody>
          <a:bodyPr/>
          <a:lstStyle/>
          <a:p>
            <a:r>
              <a:rPr lang="en-US" dirty="0"/>
              <a:t>“That result ought not to be regarded as a </a:t>
            </a:r>
            <a:r>
              <a:rPr lang="en-US" dirty="0" err="1"/>
              <a:t>licence</a:t>
            </a:r>
            <a:r>
              <a:rPr lang="en-US" dirty="0"/>
              <a:t> for doctors to disregard the wishes of parents on this matter whenever they find it convenient to do so. Any doctor who behaves in such a way would be failing to discharge his professional responsibilities, and </a:t>
            </a:r>
            <a:r>
              <a:rPr lang="en-US" b="1" dirty="0">
                <a:highlight>
                  <a:srgbClr val="FFFF00"/>
                </a:highlight>
              </a:rPr>
              <a:t>I would expect him to be disciplined by his own professional body accordingly</a:t>
            </a:r>
            <a:r>
              <a:rPr lang="en-US" dirty="0">
                <a:highlight>
                  <a:srgbClr val="FFFF00"/>
                </a:highlight>
              </a:rPr>
              <a:t>. </a:t>
            </a:r>
            <a:r>
              <a:rPr lang="en-US" dirty="0"/>
              <a:t>The medical profession have in modern times come to be entrusted with very wide discretionary powers going beyond the strict limits of clinical judgement and </a:t>
            </a:r>
            <a:r>
              <a:rPr lang="en-US" b="1" dirty="0"/>
              <a:t>there is nothing strange about entrusting them with this further responsibility which they alone are in a position to discharge satisfactorily”.</a:t>
            </a:r>
            <a:endParaRPr lang="en-CA" b="1" dirty="0"/>
          </a:p>
        </p:txBody>
      </p:sp>
    </p:spTree>
    <p:extLst>
      <p:ext uri="{BB962C8B-B14F-4D97-AF65-F5344CB8AC3E}">
        <p14:creationId xmlns:p14="http://schemas.microsoft.com/office/powerpoint/2010/main" val="2398377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FD453-3C32-6119-0744-BE92226C72DE}"/>
              </a:ext>
            </a:extLst>
          </p:cNvPr>
          <p:cNvSpPr>
            <a:spLocks noGrp="1"/>
          </p:cNvSpPr>
          <p:nvPr>
            <p:ph type="title"/>
          </p:nvPr>
        </p:nvSpPr>
        <p:spPr/>
        <p:txBody>
          <a:bodyPr/>
          <a:lstStyle/>
          <a:p>
            <a:r>
              <a:rPr lang="en-GB" dirty="0"/>
              <a:t>Is the Ney ruling followed?</a:t>
            </a:r>
            <a:endParaRPr lang="en-CA" dirty="0"/>
          </a:p>
        </p:txBody>
      </p:sp>
      <p:sp>
        <p:nvSpPr>
          <p:cNvPr id="3" name="Content Placeholder 2">
            <a:extLst>
              <a:ext uri="{FF2B5EF4-FFF2-40B4-BE49-F238E27FC236}">
                <a16:creationId xmlns:a16="http://schemas.microsoft.com/office/drawing/2014/main" id="{006CBA0B-A977-DB64-07E4-220EF28E987F}"/>
              </a:ext>
            </a:extLst>
          </p:cNvPr>
          <p:cNvSpPr>
            <a:spLocks noGrp="1"/>
          </p:cNvSpPr>
          <p:nvPr>
            <p:ph idx="1"/>
          </p:nvPr>
        </p:nvSpPr>
        <p:spPr/>
        <p:txBody>
          <a:bodyPr/>
          <a:lstStyle/>
          <a:p>
            <a:r>
              <a:rPr lang="en-GB" dirty="0"/>
              <a:t>The judge’s ruling is systemically ignored</a:t>
            </a:r>
          </a:p>
          <a:p>
            <a:r>
              <a:rPr lang="en-GB" dirty="0"/>
              <a:t>Parents are not ‘consulted’ as the legal interpretation clearly requires</a:t>
            </a:r>
          </a:p>
          <a:p>
            <a:r>
              <a:rPr lang="en-GB" dirty="0"/>
              <a:t>‘Doctors’ and other HCPs have not been disciplined for their conduct </a:t>
            </a:r>
          </a:p>
          <a:p>
            <a:r>
              <a:rPr lang="en-GB" dirty="0"/>
              <a:t> Health care &amp; other government agencies refuse to give parents information if the child wants to keep secrets</a:t>
            </a:r>
          </a:p>
          <a:p>
            <a:endParaRPr lang="en-CA" dirty="0"/>
          </a:p>
        </p:txBody>
      </p:sp>
    </p:spTree>
    <p:extLst>
      <p:ext uri="{BB962C8B-B14F-4D97-AF65-F5344CB8AC3E}">
        <p14:creationId xmlns:p14="http://schemas.microsoft.com/office/powerpoint/2010/main" val="1221223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16700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F3BC8-B974-3A78-1F15-4FD15D106E47}"/>
              </a:ext>
            </a:extLst>
          </p:cNvPr>
          <p:cNvSpPr>
            <a:spLocks noGrp="1"/>
          </p:cNvSpPr>
          <p:nvPr>
            <p:ph type="title"/>
          </p:nvPr>
        </p:nvSpPr>
        <p:spPr/>
        <p:txBody>
          <a:bodyPr/>
          <a:lstStyle/>
          <a:p>
            <a:pPr algn="ctr"/>
            <a:r>
              <a:rPr lang="en-GB" b="1" dirty="0"/>
              <a:t>OTHER INTERPRETATIONS OF THE INFANTS ACT</a:t>
            </a:r>
            <a:endParaRPr lang="en-CA" b="1" dirty="0"/>
          </a:p>
        </p:txBody>
      </p:sp>
    </p:spTree>
    <p:extLst>
      <p:ext uri="{BB962C8B-B14F-4D97-AF65-F5344CB8AC3E}">
        <p14:creationId xmlns:p14="http://schemas.microsoft.com/office/powerpoint/2010/main" val="1323803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9019B-0220-5D56-4379-0625CF80909E}"/>
              </a:ext>
            </a:extLst>
          </p:cNvPr>
          <p:cNvSpPr>
            <a:spLocks noGrp="1"/>
          </p:cNvSpPr>
          <p:nvPr>
            <p:ph type="title"/>
          </p:nvPr>
        </p:nvSpPr>
        <p:spPr/>
        <p:txBody>
          <a:bodyPr/>
          <a:lstStyle/>
          <a:p>
            <a:r>
              <a:rPr lang="en-GB" dirty="0"/>
              <a:t>What does ‘mature’ mean?</a:t>
            </a:r>
            <a:endParaRPr lang="en-CA" dirty="0"/>
          </a:p>
        </p:txBody>
      </p:sp>
      <p:sp>
        <p:nvSpPr>
          <p:cNvPr id="3" name="Content Placeholder 2">
            <a:extLst>
              <a:ext uri="{FF2B5EF4-FFF2-40B4-BE49-F238E27FC236}">
                <a16:creationId xmlns:a16="http://schemas.microsoft.com/office/drawing/2014/main" id="{43977CD4-01AC-4C25-CDF1-E9B34A092D77}"/>
              </a:ext>
            </a:extLst>
          </p:cNvPr>
          <p:cNvSpPr>
            <a:spLocks noGrp="1"/>
          </p:cNvSpPr>
          <p:nvPr>
            <p:ph idx="1"/>
          </p:nvPr>
        </p:nvSpPr>
        <p:spPr/>
        <p:txBody>
          <a:bodyPr/>
          <a:lstStyle/>
          <a:p>
            <a:r>
              <a:rPr lang="en-GB" dirty="0"/>
              <a:t>You tell me.</a:t>
            </a:r>
          </a:p>
          <a:p>
            <a:r>
              <a:rPr lang="en-GB" dirty="0"/>
              <a:t>There are no  tests for ‘maturity’ that are objective or reliable</a:t>
            </a:r>
          </a:p>
          <a:p>
            <a:r>
              <a:rPr lang="en-GB" dirty="0"/>
              <a:t>Many or most legal adults are not ‘mature’</a:t>
            </a:r>
          </a:p>
          <a:p>
            <a:r>
              <a:rPr lang="en-GB" dirty="0"/>
              <a:t>Assessing ‘maturity’ would  inherently require excessive state intrusion, constant re-assessment</a:t>
            </a:r>
          </a:p>
          <a:p>
            <a:r>
              <a:rPr lang="en-GB" dirty="0"/>
              <a:t>‘Maturity’ is not a legal concept at all; it is a psychological &amp; spiritual concept</a:t>
            </a:r>
          </a:p>
          <a:p>
            <a:endParaRPr lang="en-GB" dirty="0"/>
          </a:p>
          <a:p>
            <a:pPr marL="0" indent="0">
              <a:buNone/>
            </a:pPr>
            <a:endParaRPr lang="en-CA" dirty="0"/>
          </a:p>
        </p:txBody>
      </p:sp>
    </p:spTree>
    <p:extLst>
      <p:ext uri="{BB962C8B-B14F-4D97-AF65-F5344CB8AC3E}">
        <p14:creationId xmlns:p14="http://schemas.microsoft.com/office/powerpoint/2010/main" val="2509835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0C85D-7890-BD35-808F-BC91EA9313F0}"/>
              </a:ext>
            </a:extLst>
          </p:cNvPr>
          <p:cNvSpPr>
            <a:spLocks noGrp="1"/>
          </p:cNvSpPr>
          <p:nvPr>
            <p:ph type="title"/>
          </p:nvPr>
        </p:nvSpPr>
        <p:spPr/>
        <p:txBody>
          <a:bodyPr/>
          <a:lstStyle/>
          <a:p>
            <a:r>
              <a:rPr lang="en-GB" dirty="0"/>
              <a:t>QUESTIONS FOR YOU…</a:t>
            </a:r>
            <a:endParaRPr lang="en-CA" dirty="0"/>
          </a:p>
        </p:txBody>
      </p:sp>
      <p:sp>
        <p:nvSpPr>
          <p:cNvPr id="3" name="Content Placeholder 2">
            <a:extLst>
              <a:ext uri="{FF2B5EF4-FFF2-40B4-BE49-F238E27FC236}">
                <a16:creationId xmlns:a16="http://schemas.microsoft.com/office/drawing/2014/main" id="{6E824FE4-332E-66D0-4F56-EE90495F124A}"/>
              </a:ext>
            </a:extLst>
          </p:cNvPr>
          <p:cNvSpPr>
            <a:spLocks noGrp="1"/>
          </p:cNvSpPr>
          <p:nvPr>
            <p:ph idx="1"/>
          </p:nvPr>
        </p:nvSpPr>
        <p:spPr/>
        <p:txBody>
          <a:bodyPr/>
          <a:lstStyle/>
          <a:p>
            <a:r>
              <a:rPr lang="en-CA" dirty="0"/>
              <a:t>At what age can a child get ‘health care treatment’ without parental consent in BC?</a:t>
            </a:r>
            <a:endParaRPr lang="en-GB" dirty="0"/>
          </a:p>
          <a:p>
            <a:r>
              <a:rPr lang="en-GB" dirty="0"/>
              <a:t>How can we know if someone is ‘mature’?</a:t>
            </a:r>
          </a:p>
          <a:p>
            <a:r>
              <a:rPr lang="en-CA" dirty="0"/>
              <a:t>What happens to staff when they let a child make a health care decision and the child suffers harm?</a:t>
            </a:r>
          </a:p>
        </p:txBody>
      </p:sp>
    </p:spTree>
    <p:extLst>
      <p:ext uri="{BB962C8B-B14F-4D97-AF65-F5344CB8AC3E}">
        <p14:creationId xmlns:p14="http://schemas.microsoft.com/office/powerpoint/2010/main" val="13657475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0CC18-D747-4638-1787-D4DF89D304D7}"/>
              </a:ext>
            </a:extLst>
          </p:cNvPr>
          <p:cNvSpPr>
            <a:spLocks noGrp="1"/>
          </p:cNvSpPr>
          <p:nvPr>
            <p:ph type="title"/>
          </p:nvPr>
        </p:nvSpPr>
        <p:spPr/>
        <p:txBody>
          <a:bodyPr>
            <a:normAutofit fontScale="90000"/>
          </a:bodyPr>
          <a:lstStyle/>
          <a:p>
            <a:r>
              <a:rPr lang="en-GB" dirty="0"/>
              <a:t>What is required for health care providers to determine that a minor can consent to treatment?  </a:t>
            </a:r>
            <a:endParaRPr lang="en-CA" dirty="0"/>
          </a:p>
        </p:txBody>
      </p:sp>
      <p:sp>
        <p:nvSpPr>
          <p:cNvPr id="3" name="Content Placeholder 2">
            <a:extLst>
              <a:ext uri="{FF2B5EF4-FFF2-40B4-BE49-F238E27FC236}">
                <a16:creationId xmlns:a16="http://schemas.microsoft.com/office/drawing/2014/main" id="{01FE7DFC-9D83-6492-8E55-C9E3DBDDB0A9}"/>
              </a:ext>
            </a:extLst>
          </p:cNvPr>
          <p:cNvSpPr>
            <a:spLocks noGrp="1"/>
          </p:cNvSpPr>
          <p:nvPr>
            <p:ph idx="1"/>
          </p:nvPr>
        </p:nvSpPr>
        <p:spPr/>
        <p:txBody>
          <a:bodyPr/>
          <a:lstStyle/>
          <a:p>
            <a:r>
              <a:rPr lang="en-GB" dirty="0"/>
              <a:t>Different agencies have different policies </a:t>
            </a:r>
          </a:p>
          <a:p>
            <a:r>
              <a:rPr lang="en-GB" dirty="0"/>
              <a:t>because Ney ruling is ignored and law is vague </a:t>
            </a:r>
            <a:endParaRPr lang="en-CA" dirty="0"/>
          </a:p>
        </p:txBody>
      </p:sp>
    </p:spTree>
    <p:extLst>
      <p:ext uri="{BB962C8B-B14F-4D97-AF65-F5344CB8AC3E}">
        <p14:creationId xmlns:p14="http://schemas.microsoft.com/office/powerpoint/2010/main" val="27689799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49F2E-2302-8119-7339-39A3F13A84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08EC64-1288-D12D-65C1-B07F2193F677}"/>
              </a:ext>
            </a:extLst>
          </p:cNvPr>
          <p:cNvSpPr>
            <a:spLocks noGrp="1"/>
          </p:cNvSpPr>
          <p:nvPr>
            <p:ph type="title"/>
          </p:nvPr>
        </p:nvSpPr>
        <p:spPr/>
        <p:txBody>
          <a:bodyPr/>
          <a:lstStyle/>
          <a:p>
            <a:r>
              <a:rPr lang="en-GB" dirty="0"/>
              <a:t>BC Centre for Disease Control </a:t>
            </a:r>
            <a:br>
              <a:rPr lang="en-GB" dirty="0"/>
            </a:br>
            <a:r>
              <a:rPr lang="en-GB" dirty="0"/>
              <a:t>Video on Mature Minor Consent Procedure</a:t>
            </a:r>
            <a:endParaRPr lang="en-CA" dirty="0"/>
          </a:p>
        </p:txBody>
      </p:sp>
      <p:sp>
        <p:nvSpPr>
          <p:cNvPr id="3" name="Content Placeholder 2">
            <a:extLst>
              <a:ext uri="{FF2B5EF4-FFF2-40B4-BE49-F238E27FC236}">
                <a16:creationId xmlns:a16="http://schemas.microsoft.com/office/drawing/2014/main" id="{76C0307B-A9BF-B3E8-6C77-3E4CC2B6515B}"/>
              </a:ext>
            </a:extLst>
          </p:cNvPr>
          <p:cNvSpPr>
            <a:spLocks noGrp="1"/>
          </p:cNvSpPr>
          <p:nvPr>
            <p:ph idx="1"/>
          </p:nvPr>
        </p:nvSpPr>
        <p:spPr>
          <a:xfrm>
            <a:off x="580623" y="2379417"/>
            <a:ext cx="10515600" cy="4351338"/>
          </a:xfrm>
        </p:spPr>
        <p:txBody>
          <a:bodyPr>
            <a:normAutofit fontScale="92500" lnSpcReduction="20000"/>
          </a:bodyPr>
          <a:lstStyle/>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r>
              <a:rPr lang="en-CA" sz="1400" dirty="0"/>
              <a:t>https://youtu.be/lsnRHdT5ls0?si=2ZWshUGiMtRwnluv</a:t>
            </a:r>
          </a:p>
        </p:txBody>
      </p:sp>
      <p:pic>
        <p:nvPicPr>
          <p:cNvPr id="5" name="Picture 4">
            <a:extLst>
              <a:ext uri="{FF2B5EF4-FFF2-40B4-BE49-F238E27FC236}">
                <a16:creationId xmlns:a16="http://schemas.microsoft.com/office/drawing/2014/main" id="{91855F7F-4B46-62A2-EB0E-CFEB69521495}"/>
              </a:ext>
            </a:extLst>
          </p:cNvPr>
          <p:cNvPicPr>
            <a:picLocks noChangeAspect="1"/>
          </p:cNvPicPr>
          <p:nvPr/>
        </p:nvPicPr>
        <p:blipFill>
          <a:blip r:embed="rId2"/>
          <a:stretch>
            <a:fillRect/>
          </a:stretch>
        </p:blipFill>
        <p:spPr>
          <a:xfrm>
            <a:off x="3533417" y="1557095"/>
            <a:ext cx="5125165" cy="4439270"/>
          </a:xfrm>
          <a:prstGeom prst="rect">
            <a:avLst/>
          </a:prstGeom>
        </p:spPr>
      </p:pic>
    </p:spTree>
    <p:extLst>
      <p:ext uri="{BB962C8B-B14F-4D97-AF65-F5344CB8AC3E}">
        <p14:creationId xmlns:p14="http://schemas.microsoft.com/office/powerpoint/2010/main" val="2128652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F5C47-F554-1B16-0D82-E021BD26F79D}"/>
              </a:ext>
            </a:extLst>
          </p:cNvPr>
          <p:cNvSpPr>
            <a:spLocks noGrp="1"/>
          </p:cNvSpPr>
          <p:nvPr>
            <p:ph type="title"/>
          </p:nvPr>
        </p:nvSpPr>
        <p:spPr/>
        <p:txBody>
          <a:bodyPr/>
          <a:lstStyle/>
          <a:p>
            <a:r>
              <a:rPr lang="en-CA" dirty="0">
                <a:hlinkClick r:id="rId2"/>
              </a:rPr>
              <a:t>Vaccine Consent Form_092818_fillable.pdf</a:t>
            </a:r>
            <a:endParaRPr lang="en-CA" dirty="0"/>
          </a:p>
        </p:txBody>
      </p:sp>
      <p:pic>
        <p:nvPicPr>
          <p:cNvPr id="5" name="Content Placeholder 4">
            <a:extLst>
              <a:ext uri="{FF2B5EF4-FFF2-40B4-BE49-F238E27FC236}">
                <a16:creationId xmlns:a16="http://schemas.microsoft.com/office/drawing/2014/main" id="{098B89F8-3A9C-8946-66D2-EA90621BCE23}"/>
              </a:ext>
            </a:extLst>
          </p:cNvPr>
          <p:cNvPicPr>
            <a:picLocks noGrp="1" noChangeAspect="1"/>
          </p:cNvPicPr>
          <p:nvPr>
            <p:ph idx="1"/>
          </p:nvPr>
        </p:nvPicPr>
        <p:blipFill>
          <a:blip r:embed="rId3"/>
          <a:stretch>
            <a:fillRect/>
          </a:stretch>
        </p:blipFill>
        <p:spPr>
          <a:xfrm>
            <a:off x="2196320" y="1218577"/>
            <a:ext cx="6831769" cy="5605554"/>
          </a:xfrm>
        </p:spPr>
      </p:pic>
      <p:sp>
        <p:nvSpPr>
          <p:cNvPr id="6" name="Arrow: Right 5">
            <a:extLst>
              <a:ext uri="{FF2B5EF4-FFF2-40B4-BE49-F238E27FC236}">
                <a16:creationId xmlns:a16="http://schemas.microsoft.com/office/drawing/2014/main" id="{500A4EE6-7913-D808-CFA7-D7E421621E85}"/>
              </a:ext>
            </a:extLst>
          </p:cNvPr>
          <p:cNvSpPr/>
          <p:nvPr/>
        </p:nvSpPr>
        <p:spPr>
          <a:xfrm>
            <a:off x="1339402" y="5280337"/>
            <a:ext cx="856917" cy="3590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607365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37355-4DFB-6207-914C-839808DE6542}"/>
              </a:ext>
            </a:extLst>
          </p:cNvPr>
          <p:cNvSpPr>
            <a:spLocks noGrp="1"/>
          </p:cNvSpPr>
          <p:nvPr>
            <p:ph type="title"/>
          </p:nvPr>
        </p:nvSpPr>
        <p:spPr/>
        <p:txBody>
          <a:bodyPr>
            <a:noAutofit/>
          </a:bodyPr>
          <a:lstStyle/>
          <a:p>
            <a:r>
              <a:rPr lang="en-GB" sz="3200" dirty="0"/>
              <a:t>BC CDC</a:t>
            </a:r>
            <a:br>
              <a:rPr lang="en-GB" sz="3200" dirty="0"/>
            </a:br>
            <a:r>
              <a:rPr lang="en-US" sz="3200" dirty="0"/>
              <a:t>Step 1: Determine Authority to Provide Informed Consent </a:t>
            </a:r>
            <a:br>
              <a:rPr lang="en-US" sz="3200" dirty="0"/>
            </a:br>
            <a:r>
              <a:rPr lang="en-CA" sz="3200" dirty="0">
                <a:hlinkClick r:id="rId2"/>
              </a:rPr>
              <a:t>Appendix_A_InformedConsent.pdf</a:t>
            </a:r>
            <a:endParaRPr lang="en-CA" sz="3200" dirty="0"/>
          </a:p>
        </p:txBody>
      </p:sp>
      <p:pic>
        <p:nvPicPr>
          <p:cNvPr id="5" name="Content Placeholder 4">
            <a:extLst>
              <a:ext uri="{FF2B5EF4-FFF2-40B4-BE49-F238E27FC236}">
                <a16:creationId xmlns:a16="http://schemas.microsoft.com/office/drawing/2014/main" id="{34C89A58-DC4F-4E6E-55DE-DE16BBA00BEA}"/>
              </a:ext>
            </a:extLst>
          </p:cNvPr>
          <p:cNvPicPr>
            <a:picLocks noGrp="1" noChangeAspect="1"/>
          </p:cNvPicPr>
          <p:nvPr>
            <p:ph idx="1"/>
          </p:nvPr>
        </p:nvPicPr>
        <p:blipFill>
          <a:blip r:embed="rId3"/>
          <a:stretch>
            <a:fillRect/>
          </a:stretch>
        </p:blipFill>
        <p:spPr>
          <a:xfrm>
            <a:off x="3408833" y="1825625"/>
            <a:ext cx="5374334" cy="4351338"/>
          </a:xfrm>
        </p:spPr>
      </p:pic>
    </p:spTree>
    <p:extLst>
      <p:ext uri="{BB962C8B-B14F-4D97-AF65-F5344CB8AC3E}">
        <p14:creationId xmlns:p14="http://schemas.microsoft.com/office/powerpoint/2010/main" val="374378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C6CB3C-F909-41DB-7881-A23451126502}"/>
              </a:ext>
            </a:extLst>
          </p:cNvPr>
          <p:cNvPicPr>
            <a:picLocks noChangeAspect="1"/>
          </p:cNvPicPr>
          <p:nvPr/>
        </p:nvPicPr>
        <p:blipFill>
          <a:blip r:embed="rId2"/>
          <a:stretch>
            <a:fillRect/>
          </a:stretch>
        </p:blipFill>
        <p:spPr>
          <a:xfrm>
            <a:off x="1315769" y="401886"/>
            <a:ext cx="9000207" cy="6456114"/>
          </a:xfrm>
          <a:prstGeom prst="rect">
            <a:avLst/>
          </a:prstGeom>
        </p:spPr>
      </p:pic>
      <p:sp>
        <p:nvSpPr>
          <p:cNvPr id="4" name="Arrow: Right 3">
            <a:extLst>
              <a:ext uri="{FF2B5EF4-FFF2-40B4-BE49-F238E27FC236}">
                <a16:creationId xmlns:a16="http://schemas.microsoft.com/office/drawing/2014/main" id="{6D06A090-84AD-B119-99D3-86F8A2D1BE24}"/>
              </a:ext>
            </a:extLst>
          </p:cNvPr>
          <p:cNvSpPr/>
          <p:nvPr/>
        </p:nvSpPr>
        <p:spPr>
          <a:xfrm>
            <a:off x="337361" y="1867436"/>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Arrow: Right 4">
            <a:extLst>
              <a:ext uri="{FF2B5EF4-FFF2-40B4-BE49-F238E27FC236}">
                <a16:creationId xmlns:a16="http://schemas.microsoft.com/office/drawing/2014/main" id="{DC480FE4-06B6-78C3-4AF9-00F9ABCBB0C3}"/>
              </a:ext>
            </a:extLst>
          </p:cNvPr>
          <p:cNvSpPr/>
          <p:nvPr/>
        </p:nvSpPr>
        <p:spPr>
          <a:xfrm>
            <a:off x="247016" y="4362718"/>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Freeform: Shape 5">
            <a:extLst>
              <a:ext uri="{FF2B5EF4-FFF2-40B4-BE49-F238E27FC236}">
                <a16:creationId xmlns:a16="http://schemas.microsoft.com/office/drawing/2014/main" id="{6C856B19-7502-2387-F71A-10EDE0CF1656}"/>
              </a:ext>
            </a:extLst>
          </p:cNvPr>
          <p:cNvSpPr/>
          <p:nvPr/>
        </p:nvSpPr>
        <p:spPr>
          <a:xfrm>
            <a:off x="4790941" y="4610637"/>
            <a:ext cx="5331853" cy="77474"/>
          </a:xfrm>
          <a:custGeom>
            <a:avLst/>
            <a:gdLst>
              <a:gd name="connsiteX0" fmla="*/ 0 w 5331853"/>
              <a:gd name="connsiteY0" fmla="*/ 12878 h 77474"/>
              <a:gd name="connsiteX1" fmla="*/ 90152 w 5331853"/>
              <a:gd name="connsiteY1" fmla="*/ 25757 h 77474"/>
              <a:gd name="connsiteX2" fmla="*/ 309093 w 5331853"/>
              <a:gd name="connsiteY2" fmla="*/ 51515 h 77474"/>
              <a:gd name="connsiteX3" fmla="*/ 1571222 w 5331853"/>
              <a:gd name="connsiteY3" fmla="*/ 38636 h 77474"/>
              <a:gd name="connsiteX4" fmla="*/ 1880315 w 5331853"/>
              <a:gd name="connsiteY4" fmla="*/ 25757 h 77474"/>
              <a:gd name="connsiteX5" fmla="*/ 2189408 w 5331853"/>
              <a:gd name="connsiteY5" fmla="*/ 51515 h 77474"/>
              <a:gd name="connsiteX6" fmla="*/ 2305318 w 5331853"/>
              <a:gd name="connsiteY6" fmla="*/ 77273 h 77474"/>
              <a:gd name="connsiteX7" fmla="*/ 2292439 w 5331853"/>
              <a:gd name="connsiteY7" fmla="*/ 38636 h 77474"/>
              <a:gd name="connsiteX8" fmla="*/ 2807594 w 5331853"/>
              <a:gd name="connsiteY8" fmla="*/ 38636 h 77474"/>
              <a:gd name="connsiteX9" fmla="*/ 3181082 w 5331853"/>
              <a:gd name="connsiteY9" fmla="*/ 64394 h 77474"/>
              <a:gd name="connsiteX10" fmla="*/ 4250028 w 5331853"/>
              <a:gd name="connsiteY10" fmla="*/ 51515 h 77474"/>
              <a:gd name="connsiteX11" fmla="*/ 4468969 w 5331853"/>
              <a:gd name="connsiteY11" fmla="*/ 12878 h 77474"/>
              <a:gd name="connsiteX12" fmla="*/ 4597758 w 5331853"/>
              <a:gd name="connsiteY12" fmla="*/ 0 h 77474"/>
              <a:gd name="connsiteX13" fmla="*/ 4997003 w 5331853"/>
              <a:gd name="connsiteY13" fmla="*/ 12878 h 77474"/>
              <a:gd name="connsiteX14" fmla="*/ 5331853 w 5331853"/>
              <a:gd name="connsiteY14" fmla="*/ 25757 h 77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853" h="77474">
                <a:moveTo>
                  <a:pt x="0" y="12878"/>
                </a:moveTo>
                <a:cubicBezTo>
                  <a:pt x="30051" y="17171"/>
                  <a:pt x="59947" y="22736"/>
                  <a:pt x="90152" y="25757"/>
                </a:cubicBezTo>
                <a:cubicBezTo>
                  <a:pt x="303699" y="47112"/>
                  <a:pt x="194271" y="22809"/>
                  <a:pt x="309093" y="51515"/>
                </a:cubicBezTo>
                <a:lnTo>
                  <a:pt x="1571222" y="38636"/>
                </a:lnTo>
                <a:cubicBezTo>
                  <a:pt x="1674329" y="36946"/>
                  <a:pt x="1777217" y="23609"/>
                  <a:pt x="1880315" y="25757"/>
                </a:cubicBezTo>
                <a:cubicBezTo>
                  <a:pt x="1983681" y="27910"/>
                  <a:pt x="2189408" y="51515"/>
                  <a:pt x="2189408" y="51515"/>
                </a:cubicBezTo>
                <a:cubicBezTo>
                  <a:pt x="2200462" y="54278"/>
                  <a:pt x="2299868" y="79998"/>
                  <a:pt x="2305318" y="77273"/>
                </a:cubicBezTo>
                <a:cubicBezTo>
                  <a:pt x="2317460" y="71202"/>
                  <a:pt x="2296732" y="51515"/>
                  <a:pt x="2292439" y="38636"/>
                </a:cubicBezTo>
                <a:cubicBezTo>
                  <a:pt x="2525885" y="9455"/>
                  <a:pt x="2384566" y="21715"/>
                  <a:pt x="2807594" y="38636"/>
                </a:cubicBezTo>
                <a:cubicBezTo>
                  <a:pt x="3001458" y="46391"/>
                  <a:pt x="3014602" y="49259"/>
                  <a:pt x="3181082" y="64394"/>
                </a:cubicBezTo>
                <a:lnTo>
                  <a:pt x="4250028" y="51515"/>
                </a:lnTo>
                <a:cubicBezTo>
                  <a:pt x="4300510" y="50393"/>
                  <a:pt x="4430133" y="18703"/>
                  <a:pt x="4468969" y="12878"/>
                </a:cubicBezTo>
                <a:cubicBezTo>
                  <a:pt x="4511635" y="6478"/>
                  <a:pt x="4554828" y="4293"/>
                  <a:pt x="4597758" y="0"/>
                </a:cubicBezTo>
                <a:lnTo>
                  <a:pt x="4997003" y="12878"/>
                </a:lnTo>
                <a:cubicBezTo>
                  <a:pt x="5381223" y="30748"/>
                  <a:pt x="4902462" y="25757"/>
                  <a:pt x="5331853" y="25757"/>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Freeform: Shape 6">
            <a:extLst>
              <a:ext uri="{FF2B5EF4-FFF2-40B4-BE49-F238E27FC236}">
                <a16:creationId xmlns:a16="http://schemas.microsoft.com/office/drawing/2014/main" id="{6CE77E3A-4F7D-B0D9-D360-2994787D8703}"/>
              </a:ext>
            </a:extLst>
          </p:cNvPr>
          <p:cNvSpPr/>
          <p:nvPr/>
        </p:nvSpPr>
        <p:spPr>
          <a:xfrm>
            <a:off x="1764406" y="5563673"/>
            <a:ext cx="4584879" cy="181487"/>
          </a:xfrm>
          <a:custGeom>
            <a:avLst/>
            <a:gdLst>
              <a:gd name="connsiteX0" fmla="*/ 0 w 4584879"/>
              <a:gd name="connsiteY0" fmla="*/ 167426 h 181487"/>
              <a:gd name="connsiteX1" fmla="*/ 141667 w 4584879"/>
              <a:gd name="connsiteY1" fmla="*/ 154547 h 181487"/>
              <a:gd name="connsiteX2" fmla="*/ 231819 w 4584879"/>
              <a:gd name="connsiteY2" fmla="*/ 141668 h 181487"/>
              <a:gd name="connsiteX3" fmla="*/ 1146219 w 4584879"/>
              <a:gd name="connsiteY3" fmla="*/ 154547 h 181487"/>
              <a:gd name="connsiteX4" fmla="*/ 1648495 w 4584879"/>
              <a:gd name="connsiteY4" fmla="*/ 141668 h 181487"/>
              <a:gd name="connsiteX5" fmla="*/ 1700011 w 4584879"/>
              <a:gd name="connsiteY5" fmla="*/ 128789 h 181487"/>
              <a:gd name="connsiteX6" fmla="*/ 2073498 w 4584879"/>
              <a:gd name="connsiteY6" fmla="*/ 141668 h 181487"/>
              <a:gd name="connsiteX7" fmla="*/ 2627290 w 4584879"/>
              <a:gd name="connsiteY7" fmla="*/ 128789 h 181487"/>
              <a:gd name="connsiteX8" fmla="*/ 2756079 w 4584879"/>
              <a:gd name="connsiteY8" fmla="*/ 103031 h 181487"/>
              <a:gd name="connsiteX9" fmla="*/ 3103808 w 4584879"/>
              <a:gd name="connsiteY9" fmla="*/ 77273 h 181487"/>
              <a:gd name="connsiteX10" fmla="*/ 3464417 w 4584879"/>
              <a:gd name="connsiteY10" fmla="*/ 25758 h 181487"/>
              <a:gd name="connsiteX11" fmla="*/ 3528811 w 4584879"/>
              <a:gd name="connsiteY11" fmla="*/ 0 h 181487"/>
              <a:gd name="connsiteX12" fmla="*/ 3786388 w 4584879"/>
              <a:gd name="connsiteY12" fmla="*/ 77273 h 181487"/>
              <a:gd name="connsiteX13" fmla="*/ 3979571 w 4584879"/>
              <a:gd name="connsiteY13" fmla="*/ 128789 h 181487"/>
              <a:gd name="connsiteX14" fmla="*/ 4211391 w 4584879"/>
              <a:gd name="connsiteY14" fmla="*/ 167426 h 181487"/>
              <a:gd name="connsiteX15" fmla="*/ 4353059 w 4584879"/>
              <a:gd name="connsiteY15" fmla="*/ 180304 h 181487"/>
              <a:gd name="connsiteX16" fmla="*/ 4584879 w 4584879"/>
              <a:gd name="connsiteY16" fmla="*/ 180304 h 18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84879" h="181487">
                <a:moveTo>
                  <a:pt x="0" y="167426"/>
                </a:moveTo>
                <a:cubicBezTo>
                  <a:pt x="47222" y="163133"/>
                  <a:pt x="94540" y="159783"/>
                  <a:pt x="141667" y="154547"/>
                </a:cubicBezTo>
                <a:cubicBezTo>
                  <a:pt x="171837" y="151195"/>
                  <a:pt x="201463" y="141668"/>
                  <a:pt x="231819" y="141668"/>
                </a:cubicBezTo>
                <a:cubicBezTo>
                  <a:pt x="536649" y="141668"/>
                  <a:pt x="841419" y="150254"/>
                  <a:pt x="1146219" y="154547"/>
                </a:cubicBezTo>
                <a:cubicBezTo>
                  <a:pt x="1313644" y="150254"/>
                  <a:pt x="1481196" y="149449"/>
                  <a:pt x="1648495" y="141668"/>
                </a:cubicBezTo>
                <a:cubicBezTo>
                  <a:pt x="1666176" y="140846"/>
                  <a:pt x="1682311" y="128789"/>
                  <a:pt x="1700011" y="128789"/>
                </a:cubicBezTo>
                <a:cubicBezTo>
                  <a:pt x="1824581" y="128789"/>
                  <a:pt x="1949002" y="137375"/>
                  <a:pt x="2073498" y="141668"/>
                </a:cubicBezTo>
                <a:cubicBezTo>
                  <a:pt x="2319614" y="166280"/>
                  <a:pt x="2237832" y="165018"/>
                  <a:pt x="2627290" y="128789"/>
                </a:cubicBezTo>
                <a:cubicBezTo>
                  <a:pt x="2670882" y="124734"/>
                  <a:pt x="2712701" y="108946"/>
                  <a:pt x="2756079" y="103031"/>
                </a:cubicBezTo>
                <a:cubicBezTo>
                  <a:pt x="2851720" y="89989"/>
                  <a:pt x="3012879" y="87103"/>
                  <a:pt x="3103808" y="77273"/>
                </a:cubicBezTo>
                <a:cubicBezTo>
                  <a:pt x="3263827" y="59974"/>
                  <a:pt x="3333993" y="47495"/>
                  <a:pt x="3464417" y="25758"/>
                </a:cubicBezTo>
                <a:cubicBezTo>
                  <a:pt x="3485882" y="17172"/>
                  <a:pt x="3505693" y="0"/>
                  <a:pt x="3528811" y="0"/>
                </a:cubicBezTo>
                <a:cubicBezTo>
                  <a:pt x="3634216" y="0"/>
                  <a:pt x="3689530" y="46278"/>
                  <a:pt x="3786388" y="77273"/>
                </a:cubicBezTo>
                <a:cubicBezTo>
                  <a:pt x="3849862" y="97585"/>
                  <a:pt x="3914767" y="113236"/>
                  <a:pt x="3979571" y="128789"/>
                </a:cubicBezTo>
                <a:cubicBezTo>
                  <a:pt x="4066845" y="149735"/>
                  <a:pt x="4124569" y="158287"/>
                  <a:pt x="4211391" y="167426"/>
                </a:cubicBezTo>
                <a:cubicBezTo>
                  <a:pt x="4258548" y="172390"/>
                  <a:pt x="4305670" y="178670"/>
                  <a:pt x="4353059" y="180304"/>
                </a:cubicBezTo>
                <a:cubicBezTo>
                  <a:pt x="4430286" y="182967"/>
                  <a:pt x="4507606" y="180304"/>
                  <a:pt x="4584879" y="180304"/>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Freeform: Shape 7">
            <a:extLst>
              <a:ext uri="{FF2B5EF4-FFF2-40B4-BE49-F238E27FC236}">
                <a16:creationId xmlns:a16="http://schemas.microsoft.com/office/drawing/2014/main" id="{02CA329A-9B57-4236-EE70-208803DA0656}"/>
              </a:ext>
            </a:extLst>
          </p:cNvPr>
          <p:cNvSpPr/>
          <p:nvPr/>
        </p:nvSpPr>
        <p:spPr>
          <a:xfrm>
            <a:off x="3915177" y="2125014"/>
            <a:ext cx="5254581" cy="116182"/>
          </a:xfrm>
          <a:custGeom>
            <a:avLst/>
            <a:gdLst>
              <a:gd name="connsiteX0" fmla="*/ 0 w 5254581"/>
              <a:gd name="connsiteY0" fmla="*/ 0 h 116182"/>
              <a:gd name="connsiteX1" fmla="*/ 206062 w 5254581"/>
              <a:gd name="connsiteY1" fmla="*/ 12879 h 116182"/>
              <a:gd name="connsiteX2" fmla="*/ 270457 w 5254581"/>
              <a:gd name="connsiteY2" fmla="*/ 25758 h 116182"/>
              <a:gd name="connsiteX3" fmla="*/ 489398 w 5254581"/>
              <a:gd name="connsiteY3" fmla="*/ 51516 h 116182"/>
              <a:gd name="connsiteX4" fmla="*/ 1674254 w 5254581"/>
              <a:gd name="connsiteY4" fmla="*/ 38637 h 116182"/>
              <a:gd name="connsiteX5" fmla="*/ 1906074 w 5254581"/>
              <a:gd name="connsiteY5" fmla="*/ 51516 h 116182"/>
              <a:gd name="connsiteX6" fmla="*/ 2047741 w 5254581"/>
              <a:gd name="connsiteY6" fmla="*/ 77273 h 116182"/>
              <a:gd name="connsiteX7" fmla="*/ 2215167 w 5254581"/>
              <a:gd name="connsiteY7" fmla="*/ 90152 h 116182"/>
              <a:gd name="connsiteX8" fmla="*/ 2292440 w 5254581"/>
              <a:gd name="connsiteY8" fmla="*/ 103031 h 116182"/>
              <a:gd name="connsiteX9" fmla="*/ 2923505 w 5254581"/>
              <a:gd name="connsiteY9" fmla="*/ 103031 h 116182"/>
              <a:gd name="connsiteX10" fmla="*/ 3116688 w 5254581"/>
              <a:gd name="connsiteY10" fmla="*/ 64394 h 116182"/>
              <a:gd name="connsiteX11" fmla="*/ 3618964 w 5254581"/>
              <a:gd name="connsiteY11" fmla="*/ 90152 h 116182"/>
              <a:gd name="connsiteX12" fmla="*/ 3812147 w 5254581"/>
              <a:gd name="connsiteY12" fmla="*/ 103031 h 116182"/>
              <a:gd name="connsiteX13" fmla="*/ 3876541 w 5254581"/>
              <a:gd name="connsiteY13" fmla="*/ 115910 h 116182"/>
              <a:gd name="connsiteX14" fmla="*/ 4404575 w 5254581"/>
              <a:gd name="connsiteY14" fmla="*/ 12879 h 116182"/>
              <a:gd name="connsiteX15" fmla="*/ 4584879 w 5254581"/>
              <a:gd name="connsiteY15" fmla="*/ 0 h 116182"/>
              <a:gd name="connsiteX16" fmla="*/ 4881093 w 5254581"/>
              <a:gd name="connsiteY16" fmla="*/ 12879 h 116182"/>
              <a:gd name="connsiteX17" fmla="*/ 4919730 w 5254581"/>
              <a:gd name="connsiteY17" fmla="*/ 25758 h 116182"/>
              <a:gd name="connsiteX18" fmla="*/ 5009882 w 5254581"/>
              <a:gd name="connsiteY18" fmla="*/ 38637 h 116182"/>
              <a:gd name="connsiteX19" fmla="*/ 5254581 w 5254581"/>
              <a:gd name="connsiteY19" fmla="*/ 51516 h 11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254581" h="116182">
                <a:moveTo>
                  <a:pt x="0" y="0"/>
                </a:moveTo>
                <a:cubicBezTo>
                  <a:pt x="68687" y="4293"/>
                  <a:pt x="137551" y="6354"/>
                  <a:pt x="206062" y="12879"/>
                </a:cubicBezTo>
                <a:cubicBezTo>
                  <a:pt x="227853" y="14954"/>
                  <a:pt x="248821" y="22429"/>
                  <a:pt x="270457" y="25758"/>
                </a:cubicBezTo>
                <a:cubicBezTo>
                  <a:pt x="316480" y="32838"/>
                  <a:pt x="446446" y="46743"/>
                  <a:pt x="489398" y="51516"/>
                </a:cubicBezTo>
                <a:lnTo>
                  <a:pt x="1674254" y="38637"/>
                </a:lnTo>
                <a:cubicBezTo>
                  <a:pt x="1751646" y="38637"/>
                  <a:pt x="1828949" y="45089"/>
                  <a:pt x="1906074" y="51516"/>
                </a:cubicBezTo>
                <a:cubicBezTo>
                  <a:pt x="2051939" y="63671"/>
                  <a:pt x="1918342" y="62895"/>
                  <a:pt x="2047741" y="77273"/>
                </a:cubicBezTo>
                <a:cubicBezTo>
                  <a:pt x="2103372" y="83454"/>
                  <a:pt x="2159358" y="85859"/>
                  <a:pt x="2215167" y="90152"/>
                </a:cubicBezTo>
                <a:cubicBezTo>
                  <a:pt x="2240925" y="94445"/>
                  <a:pt x="2266417" y="100862"/>
                  <a:pt x="2292440" y="103031"/>
                </a:cubicBezTo>
                <a:cubicBezTo>
                  <a:pt x="2569549" y="126124"/>
                  <a:pt x="2597719" y="113540"/>
                  <a:pt x="2923505" y="103031"/>
                </a:cubicBezTo>
                <a:cubicBezTo>
                  <a:pt x="2987899" y="90152"/>
                  <a:pt x="3051086" y="67376"/>
                  <a:pt x="3116688" y="64394"/>
                </a:cubicBezTo>
                <a:cubicBezTo>
                  <a:pt x="3384174" y="52235"/>
                  <a:pt x="3417870" y="74064"/>
                  <a:pt x="3618964" y="90152"/>
                </a:cubicBezTo>
                <a:cubicBezTo>
                  <a:pt x="3683296" y="95299"/>
                  <a:pt x="3747753" y="98738"/>
                  <a:pt x="3812147" y="103031"/>
                </a:cubicBezTo>
                <a:cubicBezTo>
                  <a:pt x="3833612" y="107324"/>
                  <a:pt x="3854753" y="118019"/>
                  <a:pt x="3876541" y="115910"/>
                </a:cubicBezTo>
                <a:cubicBezTo>
                  <a:pt x="4613210" y="44619"/>
                  <a:pt x="3904019" y="99181"/>
                  <a:pt x="4404575" y="12879"/>
                </a:cubicBezTo>
                <a:cubicBezTo>
                  <a:pt x="4463953" y="2641"/>
                  <a:pt x="4524778" y="4293"/>
                  <a:pt x="4584879" y="0"/>
                </a:cubicBezTo>
                <a:cubicBezTo>
                  <a:pt x="4683617" y="4293"/>
                  <a:pt x="4782553" y="5299"/>
                  <a:pt x="4881093" y="12879"/>
                </a:cubicBezTo>
                <a:cubicBezTo>
                  <a:pt x="4894629" y="13920"/>
                  <a:pt x="4906418" y="23096"/>
                  <a:pt x="4919730" y="25758"/>
                </a:cubicBezTo>
                <a:cubicBezTo>
                  <a:pt x="4949496" y="31711"/>
                  <a:pt x="4979734" y="35090"/>
                  <a:pt x="5009882" y="38637"/>
                </a:cubicBezTo>
                <a:cubicBezTo>
                  <a:pt x="5152031" y="55361"/>
                  <a:pt x="5117992" y="51516"/>
                  <a:pt x="5254581" y="51516"/>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Freeform: Shape 8">
            <a:extLst>
              <a:ext uri="{FF2B5EF4-FFF2-40B4-BE49-F238E27FC236}">
                <a16:creationId xmlns:a16="http://schemas.microsoft.com/office/drawing/2014/main" id="{3C661C40-4689-BFDD-B751-3E2C3E4FCB07}"/>
              </a:ext>
            </a:extLst>
          </p:cNvPr>
          <p:cNvSpPr/>
          <p:nvPr/>
        </p:nvSpPr>
        <p:spPr>
          <a:xfrm>
            <a:off x="6954592" y="1029930"/>
            <a:ext cx="3193960" cy="103411"/>
          </a:xfrm>
          <a:custGeom>
            <a:avLst/>
            <a:gdLst>
              <a:gd name="connsiteX0" fmla="*/ 0 w 3193960"/>
              <a:gd name="connsiteY0" fmla="*/ 26138 h 103411"/>
              <a:gd name="connsiteX1" fmla="*/ 115909 w 3193960"/>
              <a:gd name="connsiteY1" fmla="*/ 51895 h 103411"/>
              <a:gd name="connsiteX2" fmla="*/ 257577 w 3193960"/>
              <a:gd name="connsiteY2" fmla="*/ 90532 h 103411"/>
              <a:gd name="connsiteX3" fmla="*/ 425002 w 3193960"/>
              <a:gd name="connsiteY3" fmla="*/ 103411 h 103411"/>
              <a:gd name="connsiteX4" fmla="*/ 1262129 w 3193960"/>
              <a:gd name="connsiteY4" fmla="*/ 26138 h 103411"/>
              <a:gd name="connsiteX5" fmla="*/ 1442433 w 3193960"/>
              <a:gd name="connsiteY5" fmla="*/ 380 h 103411"/>
              <a:gd name="connsiteX6" fmla="*/ 2150771 w 3193960"/>
              <a:gd name="connsiteY6" fmla="*/ 26138 h 103411"/>
              <a:gd name="connsiteX7" fmla="*/ 2369712 w 3193960"/>
              <a:gd name="connsiteY7" fmla="*/ 13259 h 103411"/>
              <a:gd name="connsiteX8" fmla="*/ 2756078 w 3193960"/>
              <a:gd name="connsiteY8" fmla="*/ 26138 h 103411"/>
              <a:gd name="connsiteX9" fmla="*/ 2897746 w 3193960"/>
              <a:gd name="connsiteY9" fmla="*/ 39016 h 103411"/>
              <a:gd name="connsiteX10" fmla="*/ 3193960 w 3193960"/>
              <a:gd name="connsiteY10" fmla="*/ 39016 h 103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93960" h="103411">
                <a:moveTo>
                  <a:pt x="0" y="26138"/>
                </a:moveTo>
                <a:cubicBezTo>
                  <a:pt x="44271" y="34992"/>
                  <a:pt x="73464" y="39768"/>
                  <a:pt x="115909" y="51895"/>
                </a:cubicBezTo>
                <a:cubicBezTo>
                  <a:pt x="167661" y="66681"/>
                  <a:pt x="194752" y="85699"/>
                  <a:pt x="257577" y="90532"/>
                </a:cubicBezTo>
                <a:lnTo>
                  <a:pt x="425002" y="103411"/>
                </a:lnTo>
                <a:lnTo>
                  <a:pt x="1262129" y="26138"/>
                </a:lnTo>
                <a:cubicBezTo>
                  <a:pt x="1322532" y="20021"/>
                  <a:pt x="1381734" y="1619"/>
                  <a:pt x="1442433" y="380"/>
                </a:cubicBezTo>
                <a:cubicBezTo>
                  <a:pt x="1605775" y="-2954"/>
                  <a:pt x="1956588" y="16429"/>
                  <a:pt x="2150771" y="26138"/>
                </a:cubicBezTo>
                <a:cubicBezTo>
                  <a:pt x="2223751" y="21845"/>
                  <a:pt x="2296606" y="13259"/>
                  <a:pt x="2369712" y="13259"/>
                </a:cubicBezTo>
                <a:cubicBezTo>
                  <a:pt x="2498572" y="13259"/>
                  <a:pt x="2627371" y="19860"/>
                  <a:pt x="2756078" y="26138"/>
                </a:cubicBezTo>
                <a:cubicBezTo>
                  <a:pt x="2803439" y="28448"/>
                  <a:pt x="2850349" y="37622"/>
                  <a:pt x="2897746" y="39016"/>
                </a:cubicBezTo>
                <a:cubicBezTo>
                  <a:pt x="2996441" y="41919"/>
                  <a:pt x="3095222" y="39016"/>
                  <a:pt x="3193960" y="39016"/>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901743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F78C5-BA3A-F6EE-1654-5AA68DB63881}"/>
              </a:ext>
            </a:extLst>
          </p:cNvPr>
          <p:cNvSpPr>
            <a:spLocks noGrp="1"/>
          </p:cNvSpPr>
          <p:nvPr>
            <p:ph type="title"/>
          </p:nvPr>
        </p:nvSpPr>
        <p:spPr/>
        <p:txBody>
          <a:bodyPr/>
          <a:lstStyle/>
          <a:p>
            <a:r>
              <a:rPr lang="en-GB" dirty="0"/>
              <a:t>Coastal Health Region – Vancouver, North Van</a:t>
            </a:r>
            <a:endParaRPr lang="en-CA" dirty="0"/>
          </a:p>
        </p:txBody>
      </p:sp>
      <p:sp>
        <p:nvSpPr>
          <p:cNvPr id="3" name="Content Placeholder 2">
            <a:extLst>
              <a:ext uri="{FF2B5EF4-FFF2-40B4-BE49-F238E27FC236}">
                <a16:creationId xmlns:a16="http://schemas.microsoft.com/office/drawing/2014/main" id="{E50077C3-2E30-803A-9BED-FA4B8AA67A1F}"/>
              </a:ext>
            </a:extLst>
          </p:cNvPr>
          <p:cNvSpPr>
            <a:spLocks noGrp="1"/>
          </p:cNvSpPr>
          <p:nvPr>
            <p:ph idx="1"/>
          </p:nvPr>
        </p:nvSpPr>
        <p:spPr/>
        <p:txBody>
          <a:bodyPr/>
          <a:lstStyle/>
          <a:p>
            <a:r>
              <a:rPr lang="en-GB" dirty="0"/>
              <a:t>I could not find their policies on obtaining consent</a:t>
            </a:r>
            <a:endParaRPr lang="en-CA" dirty="0"/>
          </a:p>
        </p:txBody>
      </p:sp>
    </p:spTree>
    <p:extLst>
      <p:ext uri="{BB962C8B-B14F-4D97-AF65-F5344CB8AC3E}">
        <p14:creationId xmlns:p14="http://schemas.microsoft.com/office/powerpoint/2010/main" val="1235396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BC49E-91A3-AB4B-54DB-B94DCE987AFB}"/>
              </a:ext>
            </a:extLst>
          </p:cNvPr>
          <p:cNvSpPr>
            <a:spLocks noGrp="1"/>
          </p:cNvSpPr>
          <p:nvPr>
            <p:ph type="title"/>
          </p:nvPr>
        </p:nvSpPr>
        <p:spPr/>
        <p:txBody>
          <a:bodyPr/>
          <a:lstStyle/>
          <a:p>
            <a:r>
              <a:rPr lang="en-US" dirty="0"/>
              <a:t>Fraser Health Region policy (Burnaby to Hope)</a:t>
            </a:r>
            <a:endParaRPr lang="en-CA" dirty="0"/>
          </a:p>
        </p:txBody>
      </p:sp>
      <p:sp>
        <p:nvSpPr>
          <p:cNvPr id="3" name="Content Placeholder 2">
            <a:extLst>
              <a:ext uri="{FF2B5EF4-FFF2-40B4-BE49-F238E27FC236}">
                <a16:creationId xmlns:a16="http://schemas.microsoft.com/office/drawing/2014/main" id="{538F2CA2-CD05-FA5E-4E87-E3F076C80D98}"/>
              </a:ext>
            </a:extLst>
          </p:cNvPr>
          <p:cNvSpPr>
            <a:spLocks noGrp="1"/>
          </p:cNvSpPr>
          <p:nvPr>
            <p:ph idx="1"/>
          </p:nvPr>
        </p:nvSpPr>
        <p:spPr/>
        <p:txBody>
          <a:bodyPr>
            <a:normAutofit fontScale="77500" lnSpcReduction="20000"/>
          </a:bodyPr>
          <a:lstStyle/>
          <a:p>
            <a:r>
              <a:rPr lang="en-US" dirty="0">
                <a:highlight>
                  <a:srgbClr val="FFFF00"/>
                </a:highlight>
              </a:rPr>
              <a:t>PRESUMPTION OF CAPABILITY</a:t>
            </a:r>
          </a:p>
          <a:p>
            <a:r>
              <a:rPr lang="en-US" dirty="0">
                <a:highlight>
                  <a:srgbClr val="FFFF00"/>
                </a:highlight>
              </a:rPr>
              <a:t> </a:t>
            </a:r>
            <a:r>
              <a:rPr lang="en-US" b="1" dirty="0">
                <a:highlight>
                  <a:srgbClr val="FFFF00"/>
                </a:highlight>
              </a:rPr>
              <a:t>Every patient is presumed capable of making decisions about their health care until the contrary is demonstrated</a:t>
            </a:r>
            <a:r>
              <a:rPr lang="en-US" dirty="0">
                <a:highlight>
                  <a:srgbClr val="FFFF00"/>
                </a:highlight>
              </a:rPr>
              <a:t>, including patients who are minors </a:t>
            </a:r>
            <a:r>
              <a:rPr lang="en-US" dirty="0"/>
              <a:t>(see below). </a:t>
            </a:r>
          </a:p>
          <a:p>
            <a:r>
              <a:rPr lang="en-US" dirty="0">
                <a:highlight>
                  <a:srgbClr val="FFFF00"/>
                </a:highlight>
              </a:rPr>
              <a:t>If a patient’s capability is in question, the health care provider must </a:t>
            </a:r>
            <a:r>
              <a:rPr lang="en-US" b="1" dirty="0">
                <a:highlight>
                  <a:srgbClr val="FFFF00"/>
                </a:highlight>
              </a:rPr>
              <a:t>assess </a:t>
            </a:r>
            <a:r>
              <a:rPr lang="en-US" dirty="0"/>
              <a:t>the patient to determine whether the patient demonstrates an understanding of the information provided to the patient about the nature, consequences and alternatives of the proposed health care; and that the information applies to the patient’s own situation. </a:t>
            </a:r>
          </a:p>
          <a:p>
            <a:r>
              <a:rPr lang="en-US" dirty="0">
                <a:highlight>
                  <a:srgbClr val="FFFF00"/>
                </a:highlight>
              </a:rPr>
              <a:t>One method of determining the patient’s understanding is to have the patient explain in their own words or manner the proposed treatment</a:t>
            </a:r>
            <a:r>
              <a:rPr lang="en-US" dirty="0"/>
              <a:t>, its risks and benefits, and alternatives to the proposed treatment and the risks and benefits of those alternatives. When dealing with the elderly, or those deemed incapable of consenting, the health care provider should still involve the patient in making decisions about their health care to the greatest extent possible. </a:t>
            </a:r>
            <a:r>
              <a:rPr lang="en-US" dirty="0">
                <a:highlight>
                  <a:srgbClr val="FFFF00"/>
                </a:highlight>
              </a:rPr>
              <a:t>The health care provider </a:t>
            </a:r>
            <a:r>
              <a:rPr lang="en-US" b="1" dirty="0">
                <a:highlight>
                  <a:srgbClr val="FFFF00"/>
                </a:highlight>
              </a:rPr>
              <a:t>must document the observations that form the basis for the assessment </a:t>
            </a:r>
            <a:r>
              <a:rPr lang="en-US" dirty="0"/>
              <a:t>in the Health Record. </a:t>
            </a:r>
            <a:endParaRPr lang="en-CA" dirty="0"/>
          </a:p>
        </p:txBody>
      </p:sp>
    </p:spTree>
    <p:extLst>
      <p:ext uri="{BB962C8B-B14F-4D97-AF65-F5344CB8AC3E}">
        <p14:creationId xmlns:p14="http://schemas.microsoft.com/office/powerpoint/2010/main" val="40494089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5F902-297B-C9F6-1D8B-C11D0341914D}"/>
              </a:ext>
            </a:extLst>
          </p:cNvPr>
          <p:cNvSpPr>
            <a:spLocks noGrp="1"/>
          </p:cNvSpPr>
          <p:nvPr>
            <p:ph type="title"/>
          </p:nvPr>
        </p:nvSpPr>
        <p:spPr/>
        <p:txBody>
          <a:bodyPr/>
          <a:lstStyle/>
          <a:p>
            <a:r>
              <a:rPr lang="en-US" dirty="0"/>
              <a:t>Fraser Health Region policy (Burnaby to Hope)</a:t>
            </a:r>
            <a:endParaRPr lang="en-CA" dirty="0"/>
          </a:p>
        </p:txBody>
      </p:sp>
      <p:sp>
        <p:nvSpPr>
          <p:cNvPr id="3" name="Content Placeholder 2">
            <a:extLst>
              <a:ext uri="{FF2B5EF4-FFF2-40B4-BE49-F238E27FC236}">
                <a16:creationId xmlns:a16="http://schemas.microsoft.com/office/drawing/2014/main" id="{1AF9182F-2C64-FB3F-2D42-ED612A8511D9}"/>
              </a:ext>
            </a:extLst>
          </p:cNvPr>
          <p:cNvSpPr>
            <a:spLocks noGrp="1"/>
          </p:cNvSpPr>
          <p:nvPr>
            <p:ph idx="1"/>
          </p:nvPr>
        </p:nvSpPr>
        <p:spPr/>
        <p:txBody>
          <a:bodyPr/>
          <a:lstStyle/>
          <a:p>
            <a:r>
              <a:rPr lang="en-CA" sz="1300" b="0" i="0" u="sng" dirty="0">
                <a:solidFill>
                  <a:srgbClr val="196AD4"/>
                </a:solidFill>
                <a:effectLst/>
                <a:latin typeface="bookman old style" panose="02050604050505020204" pitchFamily="18" charset="0"/>
                <a:hlinkClick r:id="rId2"/>
              </a:rPr>
              <a:t>https://www.fraserhealth.ca/-/media/Project/FraserHealth/FraserHealth/About-Us/Accountability/Policies/ConsentForHealthCare-Policy.pdf</a:t>
            </a:r>
            <a:endParaRPr lang="en-CA" sz="1300" dirty="0"/>
          </a:p>
          <a:p>
            <a:r>
              <a:rPr lang="en-US" dirty="0"/>
              <a:t>“Valid Consent: consent that has been </a:t>
            </a:r>
            <a:r>
              <a:rPr lang="en-US" b="1" u="sng" dirty="0"/>
              <a:t>voluntarily</a:t>
            </a:r>
            <a:r>
              <a:rPr lang="en-US" dirty="0"/>
              <a:t> given by a patient (or their authorized decision maker) who: is legally capable of giving consent; has been </a:t>
            </a:r>
            <a:r>
              <a:rPr lang="en-US" b="1" u="sng" dirty="0">
                <a:highlight>
                  <a:srgbClr val="FFFF00"/>
                </a:highlight>
              </a:rPr>
              <a:t>fully informed </a:t>
            </a:r>
            <a:r>
              <a:rPr lang="en-US" dirty="0"/>
              <a:t>about the nature of the proposed care (including how it relates to the patient’s condition), the risks, benefits, and any </a:t>
            </a:r>
            <a:r>
              <a:rPr lang="en-US" b="1" u="sng" dirty="0"/>
              <a:t>available alternatives </a:t>
            </a:r>
            <a:r>
              <a:rPr lang="en-US" dirty="0"/>
              <a:t>to the proposed care (including the option of no care); and has been given an opportunity ask questions and receive answers about the proposed care and the available alternatives to the proposed care (including the option of no care).” </a:t>
            </a:r>
            <a:endParaRPr lang="en-CA" dirty="0"/>
          </a:p>
          <a:p>
            <a:endParaRPr lang="en-CA" dirty="0"/>
          </a:p>
        </p:txBody>
      </p:sp>
    </p:spTree>
    <p:extLst>
      <p:ext uri="{BB962C8B-B14F-4D97-AF65-F5344CB8AC3E}">
        <p14:creationId xmlns:p14="http://schemas.microsoft.com/office/powerpoint/2010/main" val="35612545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C55ED-F8A0-4122-5099-C5E5AB2B8558}"/>
              </a:ext>
            </a:extLst>
          </p:cNvPr>
          <p:cNvSpPr>
            <a:spLocks noGrp="1"/>
          </p:cNvSpPr>
          <p:nvPr>
            <p:ph type="title"/>
          </p:nvPr>
        </p:nvSpPr>
        <p:spPr/>
        <p:txBody>
          <a:bodyPr/>
          <a:lstStyle/>
          <a:p>
            <a:r>
              <a:rPr lang="en-US" dirty="0"/>
              <a:t>Fraser Health Region policy (Burnaby to Hope)</a:t>
            </a:r>
            <a:endParaRPr lang="en-CA" dirty="0"/>
          </a:p>
        </p:txBody>
      </p:sp>
      <p:sp>
        <p:nvSpPr>
          <p:cNvPr id="3" name="Content Placeholder 2">
            <a:extLst>
              <a:ext uri="{FF2B5EF4-FFF2-40B4-BE49-F238E27FC236}">
                <a16:creationId xmlns:a16="http://schemas.microsoft.com/office/drawing/2014/main" id="{A9D76EE3-13D3-5DB2-2081-DEE9F5AA63C0}"/>
              </a:ext>
            </a:extLst>
          </p:cNvPr>
          <p:cNvSpPr>
            <a:spLocks noGrp="1"/>
          </p:cNvSpPr>
          <p:nvPr>
            <p:ph idx="1"/>
          </p:nvPr>
        </p:nvSpPr>
        <p:spPr/>
        <p:txBody>
          <a:bodyPr>
            <a:normAutofit/>
          </a:bodyPr>
          <a:lstStyle/>
          <a:p>
            <a:r>
              <a:rPr lang="en-US" dirty="0"/>
              <a:t>COMMUNICATING CONSENT</a:t>
            </a:r>
          </a:p>
          <a:p>
            <a:r>
              <a:rPr lang="en-US" dirty="0"/>
              <a:t> The patient may communicate their consent to the proposed health care </a:t>
            </a:r>
            <a:r>
              <a:rPr lang="en-US" b="1" dirty="0"/>
              <a:t>verbally, in writing</a:t>
            </a:r>
            <a:r>
              <a:rPr lang="en-US" dirty="0"/>
              <a:t>, </a:t>
            </a:r>
            <a:r>
              <a:rPr lang="en-US" dirty="0">
                <a:highlight>
                  <a:srgbClr val="FFFF00"/>
                </a:highlight>
              </a:rPr>
              <a:t>or by their conduct (</a:t>
            </a:r>
            <a:r>
              <a:rPr lang="en-US" b="1" dirty="0">
                <a:highlight>
                  <a:srgbClr val="FFFF00"/>
                </a:highlight>
              </a:rPr>
              <a:t>implied consent</a:t>
            </a:r>
            <a:r>
              <a:rPr lang="en-US" dirty="0"/>
              <a:t>).  …</a:t>
            </a:r>
          </a:p>
          <a:p>
            <a:r>
              <a:rPr lang="en-US" dirty="0"/>
              <a:t> Consent for proposed health care may be obtained from a patient </a:t>
            </a:r>
            <a:r>
              <a:rPr lang="en-US" b="1" dirty="0">
                <a:highlight>
                  <a:srgbClr val="FFFF00"/>
                </a:highlight>
              </a:rPr>
              <a:t>virtually</a:t>
            </a:r>
            <a:endParaRPr lang="en-CA" b="1" dirty="0">
              <a:highlight>
                <a:srgbClr val="FFFF00"/>
              </a:highlight>
            </a:endParaRPr>
          </a:p>
        </p:txBody>
      </p:sp>
    </p:spTree>
    <p:extLst>
      <p:ext uri="{BB962C8B-B14F-4D97-AF65-F5344CB8AC3E}">
        <p14:creationId xmlns:p14="http://schemas.microsoft.com/office/powerpoint/2010/main" val="31336482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C1CB1-D9B3-2288-DBA8-78D0924D2BE7}"/>
              </a:ext>
            </a:extLst>
          </p:cNvPr>
          <p:cNvSpPr>
            <a:spLocks noGrp="1"/>
          </p:cNvSpPr>
          <p:nvPr>
            <p:ph type="title"/>
          </p:nvPr>
        </p:nvSpPr>
        <p:spPr/>
        <p:txBody>
          <a:bodyPr/>
          <a:lstStyle/>
          <a:p>
            <a:r>
              <a:rPr lang="en-GB" dirty="0"/>
              <a:t>Interior Health Authority</a:t>
            </a:r>
            <a:endParaRPr lang="en-CA" dirty="0"/>
          </a:p>
        </p:txBody>
      </p:sp>
      <p:pic>
        <p:nvPicPr>
          <p:cNvPr id="5" name="Content Placeholder 4">
            <a:extLst>
              <a:ext uri="{FF2B5EF4-FFF2-40B4-BE49-F238E27FC236}">
                <a16:creationId xmlns:a16="http://schemas.microsoft.com/office/drawing/2014/main" id="{E1953FEA-A6E9-345B-9C8B-CE6323AA7E05}"/>
              </a:ext>
            </a:extLst>
          </p:cNvPr>
          <p:cNvPicPr>
            <a:picLocks noGrp="1" noChangeAspect="1"/>
          </p:cNvPicPr>
          <p:nvPr>
            <p:ph idx="1"/>
          </p:nvPr>
        </p:nvPicPr>
        <p:blipFill>
          <a:blip r:embed="rId2"/>
          <a:stretch>
            <a:fillRect/>
          </a:stretch>
        </p:blipFill>
        <p:spPr>
          <a:xfrm>
            <a:off x="893292" y="1841679"/>
            <a:ext cx="10455886" cy="4340179"/>
          </a:xfrm>
        </p:spPr>
      </p:pic>
    </p:spTree>
    <p:extLst>
      <p:ext uri="{BB962C8B-B14F-4D97-AF65-F5344CB8AC3E}">
        <p14:creationId xmlns:p14="http://schemas.microsoft.com/office/powerpoint/2010/main" val="857020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91E8A-1415-EA1A-459F-4BCCD0E5E1FC}"/>
              </a:ext>
            </a:extLst>
          </p:cNvPr>
          <p:cNvSpPr>
            <a:spLocks noGrp="1"/>
          </p:cNvSpPr>
          <p:nvPr>
            <p:ph type="title"/>
          </p:nvPr>
        </p:nvSpPr>
        <p:spPr/>
        <p:txBody>
          <a:bodyPr/>
          <a:lstStyle/>
          <a:p>
            <a:r>
              <a:rPr lang="en-GB" dirty="0"/>
              <a:t>Outline</a:t>
            </a:r>
            <a:endParaRPr lang="en-CA" dirty="0"/>
          </a:p>
        </p:txBody>
      </p:sp>
      <p:sp>
        <p:nvSpPr>
          <p:cNvPr id="3" name="Content Placeholder 2">
            <a:extLst>
              <a:ext uri="{FF2B5EF4-FFF2-40B4-BE49-F238E27FC236}">
                <a16:creationId xmlns:a16="http://schemas.microsoft.com/office/drawing/2014/main" id="{B7E1C79E-3C45-1CCA-5F6E-BAA50EC0AD8E}"/>
              </a:ext>
            </a:extLst>
          </p:cNvPr>
          <p:cNvSpPr>
            <a:spLocks noGrp="1"/>
          </p:cNvSpPr>
          <p:nvPr>
            <p:ph idx="1"/>
          </p:nvPr>
        </p:nvSpPr>
        <p:spPr/>
        <p:txBody>
          <a:bodyPr/>
          <a:lstStyle/>
          <a:p>
            <a:r>
              <a:rPr lang="en-GB" dirty="0"/>
              <a:t>What is the BC Infants Act?</a:t>
            </a:r>
          </a:p>
          <a:p>
            <a:r>
              <a:rPr lang="en-GB" dirty="0"/>
              <a:t>Changes to BC Infants Act</a:t>
            </a:r>
          </a:p>
          <a:p>
            <a:r>
              <a:rPr lang="en-GB" dirty="0"/>
              <a:t>Legal Interpretation Infants Act</a:t>
            </a:r>
          </a:p>
          <a:p>
            <a:r>
              <a:rPr lang="en-GB" dirty="0"/>
              <a:t>Other interpretations of Infants Act</a:t>
            </a:r>
          </a:p>
          <a:p>
            <a:r>
              <a:rPr lang="en-GB" dirty="0"/>
              <a:t>Federal policies &amp; the Infants Act </a:t>
            </a:r>
          </a:p>
          <a:p>
            <a:r>
              <a:rPr lang="en-GB" dirty="0"/>
              <a:t>Effects of the Infants Act</a:t>
            </a:r>
          </a:p>
          <a:p>
            <a:r>
              <a:rPr lang="en-GB" dirty="0"/>
              <a:t>What can be done?</a:t>
            </a:r>
          </a:p>
          <a:p>
            <a:endParaRPr lang="en-CA" dirty="0"/>
          </a:p>
        </p:txBody>
      </p:sp>
    </p:spTree>
    <p:extLst>
      <p:ext uri="{BB962C8B-B14F-4D97-AF65-F5344CB8AC3E}">
        <p14:creationId xmlns:p14="http://schemas.microsoft.com/office/powerpoint/2010/main" val="38168488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A0007-6E9A-BA1A-1316-C04164E8D370}"/>
              </a:ext>
            </a:extLst>
          </p:cNvPr>
          <p:cNvSpPr>
            <a:spLocks noGrp="1"/>
          </p:cNvSpPr>
          <p:nvPr>
            <p:ph type="title"/>
          </p:nvPr>
        </p:nvSpPr>
        <p:spPr/>
        <p:txBody>
          <a:bodyPr/>
          <a:lstStyle/>
          <a:p>
            <a:r>
              <a:rPr lang="en-GB" dirty="0"/>
              <a:t>Interior Health Authority</a:t>
            </a:r>
            <a:endParaRPr lang="en-CA" dirty="0"/>
          </a:p>
        </p:txBody>
      </p:sp>
      <p:pic>
        <p:nvPicPr>
          <p:cNvPr id="5" name="Content Placeholder 4">
            <a:extLst>
              <a:ext uri="{FF2B5EF4-FFF2-40B4-BE49-F238E27FC236}">
                <a16:creationId xmlns:a16="http://schemas.microsoft.com/office/drawing/2014/main" id="{9A212209-C188-5AE2-0CB0-4A4A4E2D5925}"/>
              </a:ext>
            </a:extLst>
          </p:cNvPr>
          <p:cNvPicPr>
            <a:picLocks noGrp="1" noChangeAspect="1"/>
          </p:cNvPicPr>
          <p:nvPr>
            <p:ph idx="1"/>
          </p:nvPr>
        </p:nvPicPr>
        <p:blipFill>
          <a:blip r:embed="rId2"/>
          <a:stretch>
            <a:fillRect/>
          </a:stretch>
        </p:blipFill>
        <p:spPr>
          <a:xfrm>
            <a:off x="848509" y="2150772"/>
            <a:ext cx="10810031" cy="3812146"/>
          </a:xfrm>
        </p:spPr>
      </p:pic>
      <p:sp>
        <p:nvSpPr>
          <p:cNvPr id="6" name="Arrow: Right 5">
            <a:extLst>
              <a:ext uri="{FF2B5EF4-FFF2-40B4-BE49-F238E27FC236}">
                <a16:creationId xmlns:a16="http://schemas.microsoft.com/office/drawing/2014/main" id="{669EF898-FA52-482C-2C38-3CD0EFC6AA1D}"/>
              </a:ext>
            </a:extLst>
          </p:cNvPr>
          <p:cNvSpPr/>
          <p:nvPr/>
        </p:nvSpPr>
        <p:spPr>
          <a:xfrm>
            <a:off x="848509" y="3572213"/>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12963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79CB-5F59-8EAA-5C19-7AF0725C3405}"/>
              </a:ext>
            </a:extLst>
          </p:cNvPr>
          <p:cNvSpPr>
            <a:spLocks noGrp="1"/>
          </p:cNvSpPr>
          <p:nvPr>
            <p:ph type="title"/>
          </p:nvPr>
        </p:nvSpPr>
        <p:spPr/>
        <p:txBody>
          <a:bodyPr/>
          <a:lstStyle/>
          <a:p>
            <a:r>
              <a:rPr lang="en-GB" dirty="0"/>
              <a:t>Interior Health Authority</a:t>
            </a:r>
            <a:endParaRPr lang="en-CA" dirty="0"/>
          </a:p>
        </p:txBody>
      </p:sp>
      <p:pic>
        <p:nvPicPr>
          <p:cNvPr id="5" name="Content Placeholder 4">
            <a:extLst>
              <a:ext uri="{FF2B5EF4-FFF2-40B4-BE49-F238E27FC236}">
                <a16:creationId xmlns:a16="http://schemas.microsoft.com/office/drawing/2014/main" id="{E32076BA-61C2-C6B5-848C-950F4D85B191}"/>
              </a:ext>
            </a:extLst>
          </p:cNvPr>
          <p:cNvPicPr>
            <a:picLocks noGrp="1" noChangeAspect="1"/>
          </p:cNvPicPr>
          <p:nvPr>
            <p:ph idx="1"/>
          </p:nvPr>
        </p:nvPicPr>
        <p:blipFill>
          <a:blip r:embed="rId2"/>
          <a:stretch>
            <a:fillRect/>
          </a:stretch>
        </p:blipFill>
        <p:spPr>
          <a:xfrm>
            <a:off x="860157" y="1596980"/>
            <a:ext cx="10576776" cy="4700789"/>
          </a:xfrm>
        </p:spPr>
      </p:pic>
    </p:spTree>
    <p:extLst>
      <p:ext uri="{BB962C8B-B14F-4D97-AF65-F5344CB8AC3E}">
        <p14:creationId xmlns:p14="http://schemas.microsoft.com/office/powerpoint/2010/main" val="3922066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96C73-9204-376E-9A67-15AD678DB820}"/>
              </a:ext>
            </a:extLst>
          </p:cNvPr>
          <p:cNvSpPr>
            <a:spLocks noGrp="1"/>
          </p:cNvSpPr>
          <p:nvPr>
            <p:ph type="title"/>
          </p:nvPr>
        </p:nvSpPr>
        <p:spPr/>
        <p:txBody>
          <a:bodyPr/>
          <a:lstStyle/>
          <a:p>
            <a:r>
              <a:rPr lang="en-GB" dirty="0"/>
              <a:t>Canadian Medical Association</a:t>
            </a:r>
            <a:endParaRPr lang="en-CA" dirty="0"/>
          </a:p>
        </p:txBody>
      </p:sp>
      <p:sp>
        <p:nvSpPr>
          <p:cNvPr id="3" name="Content Placeholder 2">
            <a:extLst>
              <a:ext uri="{FF2B5EF4-FFF2-40B4-BE49-F238E27FC236}">
                <a16:creationId xmlns:a16="http://schemas.microsoft.com/office/drawing/2014/main" id="{B031FC93-2DFA-6651-7690-460A632EB819}"/>
              </a:ext>
            </a:extLst>
          </p:cNvPr>
          <p:cNvSpPr>
            <a:spLocks noGrp="1"/>
          </p:cNvSpPr>
          <p:nvPr>
            <p:ph idx="1"/>
          </p:nvPr>
        </p:nvSpPr>
        <p:spPr/>
        <p:txBody>
          <a:bodyPr/>
          <a:lstStyle/>
          <a:p>
            <a:r>
              <a:rPr lang="en-US" b="0" i="0" dirty="0">
                <a:effectLst/>
                <a:latin typeface="Arial" panose="020B0604020202020204" pitchFamily="34" charset="0"/>
              </a:rPr>
              <a:t>CMA CODE OF ETHICS AND PROFESSIONALISM</a:t>
            </a:r>
          </a:p>
          <a:p>
            <a:r>
              <a:rPr lang="en-US" b="0" i="0" dirty="0">
                <a:effectLst/>
                <a:latin typeface="Arial" panose="020B0604020202020204" pitchFamily="34" charset="0"/>
              </a:rPr>
              <a:t>13. Recognize the need to </a:t>
            </a:r>
            <a:r>
              <a:rPr lang="en-US" b="1" i="0" u="sng" dirty="0">
                <a:effectLst/>
                <a:latin typeface="Arial" panose="020B0604020202020204" pitchFamily="34" charset="0"/>
              </a:rPr>
              <a:t>balance</a:t>
            </a:r>
            <a:r>
              <a:rPr lang="en-US" b="0" i="0" dirty="0">
                <a:effectLst/>
                <a:latin typeface="Arial" panose="020B0604020202020204" pitchFamily="34" charset="0"/>
              </a:rPr>
              <a:t> the developing competency of minors and the role of families and caregivers in medical decision-making for minors, while </a:t>
            </a:r>
            <a:r>
              <a:rPr lang="en-US" b="1" i="0" u="sng" dirty="0">
                <a:effectLst/>
                <a:latin typeface="Arial" panose="020B0604020202020204" pitchFamily="34" charset="0"/>
              </a:rPr>
              <a:t>respecting a mature minor’s right to consent to treatment and manage their personal health information</a:t>
            </a:r>
            <a:r>
              <a:rPr lang="en-US" b="0" i="0" dirty="0">
                <a:effectLst/>
                <a:latin typeface="Arial" panose="020B0604020202020204" pitchFamily="34" charset="0"/>
              </a:rPr>
              <a:t>.</a:t>
            </a:r>
            <a:endParaRPr lang="en-CA" dirty="0"/>
          </a:p>
        </p:txBody>
      </p:sp>
    </p:spTree>
    <p:extLst>
      <p:ext uri="{BB962C8B-B14F-4D97-AF65-F5344CB8AC3E}">
        <p14:creationId xmlns:p14="http://schemas.microsoft.com/office/powerpoint/2010/main" val="5280087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61BE7-7F38-40A7-4972-2FC5B9AE3A39}"/>
              </a:ext>
            </a:extLst>
          </p:cNvPr>
          <p:cNvSpPr>
            <a:spLocks noGrp="1"/>
          </p:cNvSpPr>
          <p:nvPr>
            <p:ph type="title"/>
          </p:nvPr>
        </p:nvSpPr>
        <p:spPr/>
        <p:txBody>
          <a:bodyPr>
            <a:normAutofit fontScale="90000"/>
          </a:bodyPr>
          <a:lstStyle/>
          <a:p>
            <a:r>
              <a:rPr lang="en-US" b="0" i="0" dirty="0">
                <a:solidFill>
                  <a:srgbClr val="004B62"/>
                </a:solidFill>
                <a:effectLst/>
                <a:latin typeface="Open Sans" panose="020B0606030504020204" pitchFamily="34" charset="0"/>
              </a:rPr>
              <a:t> </a:t>
            </a:r>
            <a:br>
              <a:rPr lang="en-US" b="0" i="0" dirty="0">
                <a:solidFill>
                  <a:srgbClr val="004B62"/>
                </a:solidFill>
                <a:effectLst/>
                <a:latin typeface="Open Sans" panose="020B0606030504020204" pitchFamily="34" charset="0"/>
              </a:rPr>
            </a:br>
            <a:r>
              <a:rPr lang="en-US" b="0" i="0" dirty="0">
                <a:solidFill>
                  <a:srgbClr val="004B62"/>
                </a:solidFill>
                <a:effectLst/>
                <a:latin typeface="Open Sans" panose="020B0606030504020204" pitchFamily="34" charset="0"/>
              </a:rPr>
              <a:t>Canadian Medical Protective Association:</a:t>
            </a:r>
            <a:br>
              <a:rPr lang="en-US" b="0" i="0" dirty="0">
                <a:solidFill>
                  <a:srgbClr val="004B62"/>
                </a:solidFill>
                <a:effectLst/>
                <a:latin typeface="Open Sans" panose="020B0606030504020204" pitchFamily="34" charset="0"/>
              </a:rPr>
            </a:br>
            <a:r>
              <a:rPr lang="en-US" b="0" i="1" dirty="0">
                <a:solidFill>
                  <a:srgbClr val="004B62"/>
                </a:solidFill>
                <a:effectLst/>
                <a:latin typeface="Open Sans" panose="020B0606030504020204" pitchFamily="34" charset="0"/>
              </a:rPr>
              <a:t>Consent: A guide for Canadian physicians</a:t>
            </a:r>
            <a:br>
              <a:rPr lang="en-US" b="0" i="1" dirty="0">
                <a:solidFill>
                  <a:srgbClr val="004B62"/>
                </a:solidFill>
                <a:effectLst/>
                <a:latin typeface="Open Sans" panose="020B0606030504020204" pitchFamily="34" charset="0"/>
              </a:rPr>
            </a:br>
            <a:br>
              <a:rPr lang="en-US" b="0" i="0" dirty="0">
                <a:solidFill>
                  <a:srgbClr val="004B62"/>
                </a:solidFill>
                <a:effectLst/>
                <a:latin typeface="Open Sans" panose="020B0606030504020204" pitchFamily="34" charset="0"/>
              </a:rPr>
            </a:br>
            <a:endParaRPr lang="en-CA" dirty="0"/>
          </a:p>
        </p:txBody>
      </p:sp>
      <p:sp>
        <p:nvSpPr>
          <p:cNvPr id="3" name="Content Placeholder 2">
            <a:extLst>
              <a:ext uri="{FF2B5EF4-FFF2-40B4-BE49-F238E27FC236}">
                <a16:creationId xmlns:a16="http://schemas.microsoft.com/office/drawing/2014/main" id="{74BCC76A-AD98-6879-CE4C-0BA23FAD632F}"/>
              </a:ext>
            </a:extLst>
          </p:cNvPr>
          <p:cNvSpPr>
            <a:spLocks noGrp="1"/>
          </p:cNvSpPr>
          <p:nvPr>
            <p:ph idx="1"/>
          </p:nvPr>
        </p:nvSpPr>
        <p:spPr/>
        <p:txBody>
          <a:bodyPr>
            <a:noAutofit/>
          </a:bodyPr>
          <a:lstStyle/>
          <a:p>
            <a:pPr algn="l">
              <a:buNone/>
            </a:pPr>
            <a:r>
              <a:rPr lang="en-US" sz="1100" b="0" i="0" dirty="0">
                <a:solidFill>
                  <a:srgbClr val="000000"/>
                </a:solidFill>
                <a:effectLst/>
                <a:latin typeface="Open Sans" panose="020B0606030504020204" pitchFamily="34" charset="0"/>
              </a:rPr>
              <a:t>The CMPA assists physicians with medico-legal issues, enhances patient safety, and compensates patients harmed by negligent care </a:t>
            </a:r>
            <a:endParaRPr lang="en-US" sz="1600" b="1" i="0" dirty="0">
              <a:solidFill>
                <a:srgbClr val="004B62"/>
              </a:solidFill>
              <a:effectLst/>
              <a:latin typeface="Open Sans" panose="020B0606030504020204" pitchFamily="34" charset="0"/>
            </a:endParaRPr>
          </a:p>
          <a:p>
            <a:pPr algn="l">
              <a:buNone/>
            </a:pPr>
            <a:r>
              <a:rPr lang="en-US" sz="1600" b="1" i="0" dirty="0">
                <a:solidFill>
                  <a:srgbClr val="004B62"/>
                </a:solidFill>
                <a:effectLst/>
                <a:latin typeface="Open Sans" panose="020B0606030504020204" pitchFamily="34" charset="0"/>
              </a:rPr>
              <a:t>Age of consent</a:t>
            </a:r>
          </a:p>
          <a:p>
            <a:pPr algn="l">
              <a:buNone/>
            </a:pPr>
            <a:r>
              <a:rPr lang="en-US" sz="1600" b="1" i="0" dirty="0">
                <a:solidFill>
                  <a:srgbClr val="000000"/>
                </a:solidFill>
                <a:effectLst/>
                <a:highlight>
                  <a:srgbClr val="FFFF00"/>
                </a:highlight>
                <a:latin typeface="Open Sans" panose="020B0606030504020204" pitchFamily="34" charset="0"/>
              </a:rPr>
              <a:t>The legal age of majority has become progressively irrelevant in determining when a young person may consent to his or her medical treatment</a:t>
            </a:r>
            <a:r>
              <a:rPr lang="en-US" sz="1600" b="0" i="0" dirty="0">
                <a:solidFill>
                  <a:srgbClr val="000000"/>
                </a:solidFill>
                <a:effectLst/>
                <a:highlight>
                  <a:srgbClr val="FFFF00"/>
                </a:highlight>
                <a:latin typeface="Open Sans" panose="020B0606030504020204" pitchFamily="34" charset="0"/>
              </a:rPr>
              <a:t>. </a:t>
            </a:r>
            <a:r>
              <a:rPr lang="en-US" sz="1600" b="0" i="0" dirty="0">
                <a:solidFill>
                  <a:srgbClr val="000000"/>
                </a:solidFill>
                <a:effectLst/>
                <a:latin typeface="Open Sans" panose="020B0606030504020204" pitchFamily="34" charset="0"/>
              </a:rPr>
              <a:t>As a result of consideration and recommendations by law reform groups as well as the evolution of the law on consent, </a:t>
            </a:r>
            <a:r>
              <a:rPr lang="en-US" sz="1600" b="1" i="0" dirty="0">
                <a:solidFill>
                  <a:srgbClr val="000000"/>
                </a:solidFill>
                <a:effectLst/>
                <a:latin typeface="Open Sans" panose="020B0606030504020204" pitchFamily="34" charset="0"/>
              </a:rPr>
              <a:t>t</a:t>
            </a:r>
            <a:r>
              <a:rPr lang="en-US" sz="1600" b="1" i="0" dirty="0">
                <a:solidFill>
                  <a:srgbClr val="000000"/>
                </a:solidFill>
                <a:effectLst/>
                <a:highlight>
                  <a:srgbClr val="FFFF00"/>
                </a:highlight>
                <a:latin typeface="Open Sans" panose="020B0606030504020204" pitchFamily="34" charset="0"/>
              </a:rPr>
              <a:t>he concept of maturity has replaced chronological age. </a:t>
            </a:r>
            <a:r>
              <a:rPr lang="en-US" sz="1600" b="0" i="0" dirty="0">
                <a:solidFill>
                  <a:srgbClr val="000000"/>
                </a:solidFill>
                <a:effectLst/>
                <a:highlight>
                  <a:srgbClr val="FFFF00"/>
                </a:highlight>
                <a:latin typeface="Open Sans" panose="020B0606030504020204" pitchFamily="34" charset="0"/>
              </a:rPr>
              <a:t>The determinant of capacity in a minor has become the extent to which the young person's physical, </a:t>
            </a:r>
            <a:r>
              <a:rPr lang="en-US" sz="1600" b="0" i="0" dirty="0">
                <a:solidFill>
                  <a:srgbClr val="000000"/>
                </a:solidFill>
                <a:effectLst/>
                <a:latin typeface="Open Sans" panose="020B0606030504020204" pitchFamily="34" charset="0"/>
              </a:rPr>
              <a:t>mental, and emotional development will allow for a full appreciation of the nature and consequences of the proposed treatment, including the refusal of such treatments.</a:t>
            </a:r>
          </a:p>
          <a:p>
            <a:pPr algn="l"/>
            <a:r>
              <a:rPr lang="en-US" sz="1600" b="0" i="0" dirty="0">
                <a:solidFill>
                  <a:srgbClr val="000000"/>
                </a:solidFill>
                <a:effectLst/>
                <a:latin typeface="Open Sans" panose="020B0606030504020204" pitchFamily="34" charset="0"/>
              </a:rPr>
              <a:t>Legislation in a number of provinces and the territories has codified the law on consent, including the reliance on maturity in assessing a young person's capacity to consent to or refuse medical treatment. Only the Province of </a:t>
            </a:r>
            <a:r>
              <a:rPr lang="en-US" sz="1600" b="1" i="0" dirty="0">
                <a:solidFill>
                  <a:srgbClr val="000000"/>
                </a:solidFill>
                <a:effectLst/>
                <a:latin typeface="Open Sans" panose="020B0606030504020204" pitchFamily="34" charset="0"/>
              </a:rPr>
              <a:t>Quebec has established a fixed age of 14 years</a:t>
            </a:r>
            <a:r>
              <a:rPr lang="en-US" sz="1600" b="0" i="0" dirty="0">
                <a:solidFill>
                  <a:srgbClr val="000000"/>
                </a:solidFill>
                <a:effectLst/>
                <a:latin typeface="Open Sans" panose="020B0606030504020204" pitchFamily="34" charset="0"/>
              </a:rPr>
              <a:t>, below which the consent of the parent or guardian or of the court is necessary for the purposes of proposed treatment.</a:t>
            </a:r>
          </a:p>
          <a:p>
            <a:pPr algn="l">
              <a:buNone/>
            </a:pPr>
            <a:r>
              <a:rPr lang="en-US" sz="1600" b="0" i="0" dirty="0">
                <a:solidFill>
                  <a:srgbClr val="000000"/>
                </a:solidFill>
                <a:effectLst/>
                <a:latin typeface="Open Sans" panose="020B0606030504020204" pitchFamily="34" charset="0"/>
              </a:rPr>
              <a:t>Generally, where </a:t>
            </a:r>
            <a:r>
              <a:rPr lang="en-US" sz="1600" b="1" i="0" dirty="0">
                <a:solidFill>
                  <a:srgbClr val="000000"/>
                </a:solidFill>
                <a:effectLst/>
                <a:latin typeface="Open Sans" panose="020B0606030504020204" pitchFamily="34" charset="0"/>
              </a:rPr>
              <a:t>the minor patient lacks the necessary capacity, the parents or guardian are authorized to consent </a:t>
            </a:r>
            <a:r>
              <a:rPr lang="en-US" sz="1600" b="0" i="0" dirty="0">
                <a:solidFill>
                  <a:srgbClr val="000000"/>
                </a:solidFill>
                <a:effectLst/>
                <a:latin typeface="Open Sans" panose="020B0606030504020204" pitchFamily="34" charset="0"/>
              </a:rPr>
              <a:t>to treatment on the minor's behalf. In doing so, the parents or guardian must be guided by what is in the best interests of the minor. This consideration becomes all the more important </a:t>
            </a:r>
            <a:r>
              <a:rPr lang="en-US" sz="1600" b="1" i="0" dirty="0">
                <a:solidFill>
                  <a:srgbClr val="000000"/>
                </a:solidFill>
                <a:effectLst/>
                <a:latin typeface="Open Sans" panose="020B0606030504020204" pitchFamily="34" charset="0"/>
              </a:rPr>
              <a:t>when the </a:t>
            </a:r>
            <a:r>
              <a:rPr lang="en-US" sz="1600" b="1" i="0" dirty="0">
                <a:solidFill>
                  <a:srgbClr val="000000"/>
                </a:solidFill>
                <a:effectLst/>
                <a:highlight>
                  <a:srgbClr val="FFFF00"/>
                </a:highlight>
                <a:latin typeface="Open Sans" panose="020B0606030504020204" pitchFamily="34" charset="0"/>
              </a:rPr>
              <a:t>parent or guardian seeks to </a:t>
            </a:r>
            <a:r>
              <a:rPr lang="en-US" sz="1600" b="1" i="0" u="sng" dirty="0">
                <a:solidFill>
                  <a:srgbClr val="000000"/>
                </a:solidFill>
                <a:effectLst/>
                <a:highlight>
                  <a:srgbClr val="FFFF00"/>
                </a:highlight>
                <a:latin typeface="Open Sans" panose="020B0606030504020204" pitchFamily="34" charset="0"/>
              </a:rPr>
              <a:t>refuse</a:t>
            </a:r>
            <a:r>
              <a:rPr lang="en-US" sz="1600" b="1" i="0" dirty="0">
                <a:solidFill>
                  <a:srgbClr val="000000"/>
                </a:solidFill>
                <a:effectLst/>
                <a:highlight>
                  <a:srgbClr val="FFFF00"/>
                </a:highlight>
                <a:latin typeface="Open Sans" panose="020B0606030504020204" pitchFamily="34" charset="0"/>
              </a:rPr>
              <a:t> treatment the physician regards as medically necessary. In these circumstances, there is an </a:t>
            </a:r>
            <a:r>
              <a:rPr lang="en-US" sz="1600" b="1" i="0" u="sng" dirty="0">
                <a:solidFill>
                  <a:srgbClr val="000000"/>
                </a:solidFill>
                <a:effectLst/>
                <a:highlight>
                  <a:srgbClr val="FFFF00"/>
                </a:highlight>
                <a:latin typeface="Open Sans" panose="020B0606030504020204" pitchFamily="34" charset="0"/>
              </a:rPr>
              <a:t>obligation on the part of physicians to report the matter to child protection authorities.</a:t>
            </a:r>
          </a:p>
          <a:p>
            <a:pPr algn="l"/>
            <a:r>
              <a:rPr lang="en-US" sz="1600" b="1" i="0" dirty="0">
                <a:solidFill>
                  <a:srgbClr val="000000"/>
                </a:solidFill>
                <a:effectLst/>
                <a:latin typeface="Open Sans" panose="020B0606030504020204" pitchFamily="34" charset="0"/>
              </a:rPr>
              <a:t>Patients must be at least 18 years of age to consent to medical assistance in dying. </a:t>
            </a:r>
            <a:r>
              <a:rPr lang="en-US" sz="1600" b="0" i="0" dirty="0">
                <a:solidFill>
                  <a:srgbClr val="000000"/>
                </a:solidFill>
                <a:effectLst/>
                <a:latin typeface="Open Sans" panose="020B0606030504020204" pitchFamily="34" charset="0"/>
              </a:rPr>
              <a:t>A minor patient’s parents or guardian cannot consent to assistance in dying on the minor’s behalf</a:t>
            </a:r>
          </a:p>
          <a:p>
            <a:endParaRPr lang="en-CA" sz="1600" dirty="0"/>
          </a:p>
        </p:txBody>
      </p:sp>
    </p:spTree>
    <p:extLst>
      <p:ext uri="{BB962C8B-B14F-4D97-AF65-F5344CB8AC3E}">
        <p14:creationId xmlns:p14="http://schemas.microsoft.com/office/powerpoint/2010/main" val="2716833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13F9B-C0AD-CFA5-9F76-BB27D81FF2D0}"/>
              </a:ext>
            </a:extLst>
          </p:cNvPr>
          <p:cNvSpPr>
            <a:spLocks noGrp="1"/>
          </p:cNvSpPr>
          <p:nvPr>
            <p:ph type="title"/>
          </p:nvPr>
        </p:nvSpPr>
        <p:spPr/>
        <p:txBody>
          <a:bodyPr/>
          <a:lstStyle/>
          <a:p>
            <a:r>
              <a:rPr lang="en-GB" dirty="0"/>
              <a:t>What does the Supreme Court of Canada say? 1995 B(R) case</a:t>
            </a:r>
            <a:endParaRPr lang="en-CA" dirty="0"/>
          </a:p>
        </p:txBody>
      </p:sp>
      <p:sp>
        <p:nvSpPr>
          <p:cNvPr id="3" name="Content Placeholder 2">
            <a:extLst>
              <a:ext uri="{FF2B5EF4-FFF2-40B4-BE49-F238E27FC236}">
                <a16:creationId xmlns:a16="http://schemas.microsoft.com/office/drawing/2014/main" id="{4D844E19-3FCB-4299-69E0-37B899E9309C}"/>
              </a:ext>
            </a:extLst>
          </p:cNvPr>
          <p:cNvSpPr>
            <a:spLocks noGrp="1"/>
          </p:cNvSpPr>
          <p:nvPr>
            <p:ph idx="1"/>
          </p:nvPr>
        </p:nvSpPr>
        <p:spPr/>
        <p:txBody>
          <a:bodyPr>
            <a:normAutofit fontScale="47500" lnSpcReduction="20000"/>
          </a:bodyPr>
          <a:lstStyle/>
          <a:p>
            <a:r>
              <a:rPr lang="en-US" sz="4400" dirty="0"/>
              <a:t>“</a:t>
            </a:r>
            <a:r>
              <a:rPr lang="en-US" sz="4400" b="1" dirty="0"/>
              <a:t>The</a:t>
            </a:r>
            <a:r>
              <a:rPr lang="en-US" sz="4400" b="1" u="sng" dirty="0"/>
              <a:t> right </a:t>
            </a:r>
            <a:r>
              <a:rPr lang="en-US" sz="4400" b="1" dirty="0"/>
              <a:t>to nurture a child, to care for its development, and to make decisions for it in fundamental matters such as </a:t>
            </a:r>
            <a:r>
              <a:rPr lang="en-US" sz="4400" b="1" u="sng" dirty="0"/>
              <a:t>medical care, are part of the liberty interest of a parent. </a:t>
            </a:r>
          </a:p>
          <a:p>
            <a:r>
              <a:rPr lang="en-US" sz="4400" b="1" dirty="0"/>
              <a:t>The common law has long recognized that </a:t>
            </a:r>
            <a:r>
              <a:rPr lang="en-US" sz="4400" b="1" dirty="0">
                <a:highlight>
                  <a:srgbClr val="FFFF00"/>
                </a:highlight>
              </a:rPr>
              <a:t>parents are in the best position </a:t>
            </a:r>
            <a:r>
              <a:rPr lang="en-US" sz="4400" b="1" dirty="0"/>
              <a:t>to take care of their children and make all the decisions necessary to ensure their well-being</a:t>
            </a:r>
            <a:r>
              <a:rPr lang="en-US" sz="4400" dirty="0"/>
              <a:t>. </a:t>
            </a:r>
          </a:p>
          <a:p>
            <a:r>
              <a:rPr lang="en-US" sz="4400" dirty="0"/>
              <a:t>This recognition was </a:t>
            </a:r>
            <a:r>
              <a:rPr lang="en-US" sz="4400" b="1" dirty="0"/>
              <a:t>based on the presumption that parents act in the best interest of their child. </a:t>
            </a:r>
            <a:r>
              <a:rPr lang="en-US" sz="4400" dirty="0"/>
              <a:t> </a:t>
            </a:r>
          </a:p>
          <a:p>
            <a:r>
              <a:rPr lang="en-US" sz="4400" dirty="0"/>
              <a:t>In recent years, courts have expressed some reluctance to interfere with parental rights… </a:t>
            </a:r>
            <a:r>
              <a:rPr lang="en-US" sz="4400" b="1" dirty="0"/>
              <a:t>confirming that the parental interest in bringing up, nurturing and caring for a child, including medical care and moral upbringing</a:t>
            </a:r>
            <a:r>
              <a:rPr lang="en-US" sz="4400" b="1" dirty="0">
                <a:highlight>
                  <a:srgbClr val="FFFF00"/>
                </a:highlight>
              </a:rPr>
              <a:t>, is an individual interest of fundamental importance to our society.”</a:t>
            </a:r>
          </a:p>
          <a:p>
            <a:endParaRPr lang="en-US" b="1" dirty="0"/>
          </a:p>
          <a:p>
            <a:pPr marL="0" indent="0">
              <a:buNone/>
            </a:pPr>
            <a:endParaRPr lang="en-US" b="1" dirty="0"/>
          </a:p>
          <a:p>
            <a:r>
              <a:rPr lang="en-US" sz="1700" dirty="0"/>
              <a:t>995 B. (R.) v. Children's Aid Society of Metropolitan Toronto http://scc-csc.lexum.com/scc-csc/scc-csc/en/item/1220/index.do</a:t>
            </a:r>
            <a:endParaRPr lang="en-CA" sz="1700" b="1" dirty="0"/>
          </a:p>
        </p:txBody>
      </p:sp>
    </p:spTree>
    <p:extLst>
      <p:ext uri="{BB962C8B-B14F-4D97-AF65-F5344CB8AC3E}">
        <p14:creationId xmlns:p14="http://schemas.microsoft.com/office/powerpoint/2010/main" val="31261742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108F2-865D-B02F-9E10-942DB27EB6A4}"/>
              </a:ext>
            </a:extLst>
          </p:cNvPr>
          <p:cNvSpPr>
            <a:spLocks noGrp="1"/>
          </p:cNvSpPr>
          <p:nvPr>
            <p:ph type="title"/>
          </p:nvPr>
        </p:nvSpPr>
        <p:spPr/>
        <p:txBody>
          <a:bodyPr/>
          <a:lstStyle/>
          <a:p>
            <a:r>
              <a:rPr lang="en-GB" dirty="0"/>
              <a:t>What does the Supreme Court of Canada say? 1995 B(R) case</a:t>
            </a:r>
            <a:endParaRPr lang="en-CA" dirty="0"/>
          </a:p>
        </p:txBody>
      </p:sp>
      <p:sp>
        <p:nvSpPr>
          <p:cNvPr id="3" name="Content Placeholder 2">
            <a:extLst>
              <a:ext uri="{FF2B5EF4-FFF2-40B4-BE49-F238E27FC236}">
                <a16:creationId xmlns:a16="http://schemas.microsoft.com/office/drawing/2014/main" id="{B64295E1-EE2B-8FE3-D538-6ACFE24CE167}"/>
              </a:ext>
            </a:extLst>
          </p:cNvPr>
          <p:cNvSpPr>
            <a:spLocks noGrp="1"/>
          </p:cNvSpPr>
          <p:nvPr>
            <p:ph idx="1"/>
          </p:nvPr>
        </p:nvSpPr>
        <p:spPr/>
        <p:txBody>
          <a:bodyPr/>
          <a:lstStyle/>
          <a:p>
            <a:r>
              <a:rPr lang="en-US" dirty="0"/>
              <a:t>• “While parents bear responsibilities toward their children, they must enjoy correlative rights to exercise them . </a:t>
            </a:r>
          </a:p>
          <a:p>
            <a:r>
              <a:rPr lang="en-US" dirty="0"/>
              <a:t>• “…parents should make important decisions affecting their children both because </a:t>
            </a:r>
            <a:r>
              <a:rPr lang="en-US" b="1" dirty="0"/>
              <a:t>parents are more likely to appreciate the best interests of their children and because the </a:t>
            </a:r>
            <a:r>
              <a:rPr lang="en-US" b="1" dirty="0">
                <a:highlight>
                  <a:srgbClr val="FFFF00"/>
                </a:highlight>
              </a:rPr>
              <a:t>state is ill-equipped</a:t>
            </a:r>
            <a:r>
              <a:rPr lang="en-US" b="1" dirty="0"/>
              <a:t> to make such decisions itself.”</a:t>
            </a:r>
            <a:r>
              <a:rPr lang="en-US" dirty="0"/>
              <a:t> </a:t>
            </a:r>
            <a:endParaRPr lang="en-CA" dirty="0"/>
          </a:p>
        </p:txBody>
      </p:sp>
    </p:spTree>
    <p:extLst>
      <p:ext uri="{BB962C8B-B14F-4D97-AF65-F5344CB8AC3E}">
        <p14:creationId xmlns:p14="http://schemas.microsoft.com/office/powerpoint/2010/main" val="41360850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5A84C-9616-28E6-9D49-E7D264740083}"/>
              </a:ext>
            </a:extLst>
          </p:cNvPr>
          <p:cNvSpPr>
            <a:spLocks noGrp="1"/>
          </p:cNvSpPr>
          <p:nvPr>
            <p:ph type="title"/>
          </p:nvPr>
        </p:nvSpPr>
        <p:spPr/>
        <p:txBody>
          <a:bodyPr/>
          <a:lstStyle/>
          <a:p>
            <a:r>
              <a:rPr lang="en-GB" dirty="0"/>
              <a:t>What does the Supreme Court of Canada say? 1995 B(R) case</a:t>
            </a:r>
            <a:endParaRPr lang="en-CA" dirty="0"/>
          </a:p>
        </p:txBody>
      </p:sp>
      <p:sp>
        <p:nvSpPr>
          <p:cNvPr id="3" name="Content Placeholder 2">
            <a:extLst>
              <a:ext uri="{FF2B5EF4-FFF2-40B4-BE49-F238E27FC236}">
                <a16:creationId xmlns:a16="http://schemas.microsoft.com/office/drawing/2014/main" id="{3BAB0D2E-E644-77A2-6F16-C5A8DD485EDD}"/>
              </a:ext>
            </a:extLst>
          </p:cNvPr>
          <p:cNvSpPr>
            <a:spLocks noGrp="1"/>
          </p:cNvSpPr>
          <p:nvPr>
            <p:ph idx="1"/>
          </p:nvPr>
        </p:nvSpPr>
        <p:spPr/>
        <p:txBody>
          <a:bodyPr/>
          <a:lstStyle/>
          <a:p>
            <a:r>
              <a:rPr lang="en-US" dirty="0">
                <a:highlight>
                  <a:srgbClr val="FFFF00"/>
                </a:highlight>
              </a:rPr>
              <a:t>“…[children] are unable to assert these [Charter] rights</a:t>
            </a:r>
            <a:r>
              <a:rPr lang="en-US" dirty="0"/>
              <a:t>, and our society accordingly presumes that parents will exercise their freedom of choice in a manner that does not offend the rights of their children. </a:t>
            </a:r>
          </a:p>
          <a:p>
            <a:pPr marL="0" indent="0">
              <a:buNone/>
            </a:pPr>
            <a:r>
              <a:rPr lang="en-US" dirty="0"/>
              <a:t>• …</a:t>
            </a:r>
            <a:r>
              <a:rPr lang="en-US" b="1" dirty="0"/>
              <a:t>state interference in order to balance the rights of parents and children will arise only in exceptional cases.</a:t>
            </a:r>
            <a:r>
              <a:rPr lang="en-US" dirty="0"/>
              <a:t> The state can properly intervene in situations where parental conduct falls below the socially acceptable threshold….” </a:t>
            </a:r>
            <a:endParaRPr lang="en-CA" dirty="0"/>
          </a:p>
        </p:txBody>
      </p:sp>
    </p:spTree>
    <p:extLst>
      <p:ext uri="{BB962C8B-B14F-4D97-AF65-F5344CB8AC3E}">
        <p14:creationId xmlns:p14="http://schemas.microsoft.com/office/powerpoint/2010/main" val="26639620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7024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15662-FF2B-B924-EDA1-62765EEC697A}"/>
              </a:ext>
            </a:extLst>
          </p:cNvPr>
          <p:cNvSpPr>
            <a:spLocks noGrp="1"/>
          </p:cNvSpPr>
          <p:nvPr>
            <p:ph type="title"/>
          </p:nvPr>
        </p:nvSpPr>
        <p:spPr/>
        <p:txBody>
          <a:bodyPr/>
          <a:lstStyle/>
          <a:p>
            <a:pPr algn="ctr"/>
            <a:r>
              <a:rPr lang="en-GB" b="1" dirty="0"/>
              <a:t>FEDERAL POLICIES</a:t>
            </a:r>
            <a:endParaRPr lang="en-CA" b="1" dirty="0"/>
          </a:p>
        </p:txBody>
      </p:sp>
    </p:spTree>
    <p:extLst>
      <p:ext uri="{BB962C8B-B14F-4D97-AF65-F5344CB8AC3E}">
        <p14:creationId xmlns:p14="http://schemas.microsoft.com/office/powerpoint/2010/main" val="4264281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65E23-8CAB-F5B9-8F5C-7B37D324F6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BA5D33-69ED-FACA-BD58-C49C1CD2F82A}"/>
              </a:ext>
            </a:extLst>
          </p:cNvPr>
          <p:cNvSpPr>
            <a:spLocks noGrp="1"/>
          </p:cNvSpPr>
          <p:nvPr>
            <p:ph type="title"/>
          </p:nvPr>
        </p:nvSpPr>
        <p:spPr/>
        <p:txBody>
          <a:bodyPr/>
          <a:lstStyle/>
          <a:p>
            <a:r>
              <a:rPr lang="en-GB" dirty="0"/>
              <a:t>Federal government approves</a:t>
            </a:r>
            <a:br>
              <a:rPr lang="en-GB" dirty="0"/>
            </a:br>
            <a:r>
              <a:rPr lang="en-GB" dirty="0"/>
              <a:t>Provinces deliver </a:t>
            </a:r>
            <a:endParaRPr lang="en-CA" dirty="0"/>
          </a:p>
        </p:txBody>
      </p:sp>
      <p:sp>
        <p:nvSpPr>
          <p:cNvPr id="3" name="Content Placeholder 2">
            <a:extLst>
              <a:ext uri="{FF2B5EF4-FFF2-40B4-BE49-F238E27FC236}">
                <a16:creationId xmlns:a16="http://schemas.microsoft.com/office/drawing/2014/main" id="{5E26A2C7-0A93-8E21-65F7-0FA1C687E2DF}"/>
              </a:ext>
            </a:extLst>
          </p:cNvPr>
          <p:cNvSpPr>
            <a:spLocks noGrp="1"/>
          </p:cNvSpPr>
          <p:nvPr>
            <p:ph idx="1"/>
          </p:nvPr>
        </p:nvSpPr>
        <p:spPr/>
        <p:txBody>
          <a:bodyPr/>
          <a:lstStyle/>
          <a:p>
            <a:r>
              <a:rPr lang="en-GB" dirty="0"/>
              <a:t>Federal government approves pharmaceutical drugs including vaccines</a:t>
            </a:r>
          </a:p>
          <a:p>
            <a:r>
              <a:rPr lang="en-GB" dirty="0"/>
              <a:t>Provinces create vaccine ‘schedules’ &amp; recommendations</a:t>
            </a:r>
          </a:p>
          <a:p>
            <a:r>
              <a:rPr lang="en-GB" dirty="0"/>
              <a:t>Minors can consent to any approved drug</a:t>
            </a:r>
          </a:p>
          <a:p>
            <a:endParaRPr lang="en-GB" dirty="0"/>
          </a:p>
          <a:p>
            <a:r>
              <a:rPr lang="en-US" dirty="0">
                <a:hlinkClick r:id="rId2"/>
              </a:rPr>
              <a:t>COVID-19 immunizations - Province of British Columbia</a:t>
            </a:r>
            <a:endParaRPr lang="en-GB" dirty="0"/>
          </a:p>
          <a:p>
            <a:endParaRPr lang="en-GB" dirty="0"/>
          </a:p>
          <a:p>
            <a:endParaRPr lang="en-CA" dirty="0"/>
          </a:p>
        </p:txBody>
      </p:sp>
    </p:spTree>
    <p:extLst>
      <p:ext uri="{BB962C8B-B14F-4D97-AF65-F5344CB8AC3E}">
        <p14:creationId xmlns:p14="http://schemas.microsoft.com/office/powerpoint/2010/main" val="4264046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C57BF2-1813-53FC-1692-86015CADAD19}"/>
              </a:ext>
            </a:extLst>
          </p:cNvPr>
          <p:cNvSpPr>
            <a:spLocks noGrp="1"/>
          </p:cNvSpPr>
          <p:nvPr>
            <p:ph type="title"/>
          </p:nvPr>
        </p:nvSpPr>
        <p:spPr/>
        <p:txBody>
          <a:bodyPr/>
          <a:lstStyle/>
          <a:p>
            <a:pPr algn="ctr"/>
            <a:r>
              <a:rPr lang="en-GB" b="1" dirty="0"/>
              <a:t>WHAT IS THE BC INFANTS ACT?</a:t>
            </a:r>
            <a:endParaRPr lang="en-CA" b="1" dirty="0"/>
          </a:p>
        </p:txBody>
      </p:sp>
    </p:spTree>
    <p:extLst>
      <p:ext uri="{BB962C8B-B14F-4D97-AF65-F5344CB8AC3E}">
        <p14:creationId xmlns:p14="http://schemas.microsoft.com/office/powerpoint/2010/main" val="25490343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33E1A-ACB3-BFD0-07F1-BD1CA66ED5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85166-20D0-5A70-914C-CE5040CFFB84}"/>
              </a:ext>
            </a:extLst>
          </p:cNvPr>
          <p:cNvSpPr>
            <a:spLocks noGrp="1"/>
          </p:cNvSpPr>
          <p:nvPr>
            <p:ph type="title"/>
          </p:nvPr>
        </p:nvSpPr>
        <p:spPr/>
        <p:txBody>
          <a:bodyPr/>
          <a:lstStyle/>
          <a:p>
            <a:r>
              <a:rPr lang="en-GB" dirty="0"/>
              <a:t>Federal Drug Policies</a:t>
            </a:r>
            <a:endParaRPr lang="en-CA" dirty="0"/>
          </a:p>
        </p:txBody>
      </p:sp>
      <p:sp>
        <p:nvSpPr>
          <p:cNvPr id="3" name="Content Placeholder 2">
            <a:extLst>
              <a:ext uri="{FF2B5EF4-FFF2-40B4-BE49-F238E27FC236}">
                <a16:creationId xmlns:a16="http://schemas.microsoft.com/office/drawing/2014/main" id="{644F6E17-7F3C-5EB7-E30E-21CFE86719DC}"/>
              </a:ext>
            </a:extLst>
          </p:cNvPr>
          <p:cNvSpPr>
            <a:spLocks noGrp="1"/>
          </p:cNvSpPr>
          <p:nvPr>
            <p:ph idx="1"/>
          </p:nvPr>
        </p:nvSpPr>
        <p:spPr/>
        <p:txBody>
          <a:bodyPr>
            <a:normAutofit/>
          </a:bodyPr>
          <a:lstStyle/>
          <a:p>
            <a:pPr marL="0" indent="0">
              <a:buNone/>
            </a:pPr>
            <a:endParaRPr lang="en-GB" dirty="0"/>
          </a:p>
          <a:p>
            <a:r>
              <a:rPr lang="en-GB" dirty="0"/>
              <a:t>Federal government ‘safe supply’ gave drug users illegal drugs.</a:t>
            </a:r>
          </a:p>
          <a:p>
            <a:r>
              <a:rPr lang="en-GB" dirty="0"/>
              <a:t>Addicts not required to use drugs under eye of pharmacist, ‘take out’.</a:t>
            </a:r>
          </a:p>
          <a:p>
            <a:r>
              <a:rPr lang="en-GB" dirty="0"/>
              <a:t>‘Diversion’ of drugs means addicts took the free federal drugs and sold them to minors to buy fentanyl.</a:t>
            </a:r>
          </a:p>
          <a:p>
            <a:r>
              <a:rPr lang="en-GB" dirty="0"/>
              <a:t>Minors got addicted, overdosed, some died.</a:t>
            </a:r>
          </a:p>
          <a:p>
            <a:r>
              <a:rPr lang="en-GB" dirty="0"/>
              <a:t>Federal and BC government denied this was happening until BC finally ending ‘take out’ policy Feb 2025.</a:t>
            </a:r>
            <a:endParaRPr lang="en-CA" dirty="0"/>
          </a:p>
        </p:txBody>
      </p:sp>
    </p:spTree>
    <p:extLst>
      <p:ext uri="{BB962C8B-B14F-4D97-AF65-F5344CB8AC3E}">
        <p14:creationId xmlns:p14="http://schemas.microsoft.com/office/powerpoint/2010/main" val="29632024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39584-7D27-53F0-5A3E-2204A4DBCE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015AAE-81C2-9776-0619-7C71E201C5C3}"/>
              </a:ext>
            </a:extLst>
          </p:cNvPr>
          <p:cNvSpPr>
            <a:spLocks noGrp="1"/>
          </p:cNvSpPr>
          <p:nvPr>
            <p:ph type="title"/>
          </p:nvPr>
        </p:nvSpPr>
        <p:spPr/>
        <p:txBody>
          <a:bodyPr/>
          <a:lstStyle/>
          <a:p>
            <a:r>
              <a:rPr lang="en-GB" dirty="0"/>
              <a:t>Medical Assistance in Dying (</a:t>
            </a:r>
            <a:r>
              <a:rPr lang="en-GB" dirty="0" err="1"/>
              <a:t>MAiD</a:t>
            </a:r>
            <a:r>
              <a:rPr lang="en-GB" dirty="0"/>
              <a:t>)- doctors assisting suicide</a:t>
            </a:r>
            <a:endParaRPr lang="en-CA" dirty="0"/>
          </a:p>
        </p:txBody>
      </p:sp>
      <p:sp>
        <p:nvSpPr>
          <p:cNvPr id="3" name="Content Placeholder 2">
            <a:extLst>
              <a:ext uri="{FF2B5EF4-FFF2-40B4-BE49-F238E27FC236}">
                <a16:creationId xmlns:a16="http://schemas.microsoft.com/office/drawing/2014/main" id="{9E7F8BCC-FF0E-D6F5-B78E-896E5E4E23E2}"/>
              </a:ext>
            </a:extLst>
          </p:cNvPr>
          <p:cNvSpPr>
            <a:spLocks noGrp="1"/>
          </p:cNvSpPr>
          <p:nvPr>
            <p:ph idx="1"/>
          </p:nvPr>
        </p:nvSpPr>
        <p:spPr/>
        <p:txBody>
          <a:bodyPr>
            <a:normAutofit/>
          </a:bodyPr>
          <a:lstStyle/>
          <a:p>
            <a:r>
              <a:rPr lang="en-GB" dirty="0"/>
              <a:t>Plan to allow </a:t>
            </a:r>
            <a:r>
              <a:rPr lang="en-GB" dirty="0" err="1"/>
              <a:t>MAiD</a:t>
            </a:r>
            <a:r>
              <a:rPr lang="en-GB" dirty="0"/>
              <a:t> for minors (under 18 </a:t>
            </a:r>
            <a:r>
              <a:rPr lang="en-GB" dirty="0" err="1"/>
              <a:t>ie</a:t>
            </a:r>
            <a:r>
              <a:rPr lang="en-GB" dirty="0"/>
              <a:t> age 17 and under) was delayed</a:t>
            </a:r>
          </a:p>
          <a:p>
            <a:r>
              <a:rPr lang="en-GB" dirty="0"/>
              <a:t>If approved, minors would be able to have a doctor kill them by lethal injection without parents’ knowledge or consent</a:t>
            </a:r>
          </a:p>
          <a:p>
            <a:endParaRPr lang="en-GB" dirty="0"/>
          </a:p>
        </p:txBody>
      </p:sp>
    </p:spTree>
    <p:extLst>
      <p:ext uri="{BB962C8B-B14F-4D97-AF65-F5344CB8AC3E}">
        <p14:creationId xmlns:p14="http://schemas.microsoft.com/office/powerpoint/2010/main" val="1593180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58DAA-1526-F2F1-A494-6FB7FA99D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80C0A-7420-9EB9-DD38-CFCD85B1BF0F}"/>
              </a:ext>
            </a:extLst>
          </p:cNvPr>
          <p:cNvSpPr>
            <a:spLocks noGrp="1"/>
          </p:cNvSpPr>
          <p:nvPr>
            <p:ph type="title"/>
          </p:nvPr>
        </p:nvSpPr>
        <p:spPr/>
        <p:txBody>
          <a:bodyPr/>
          <a:lstStyle/>
          <a:p>
            <a:r>
              <a:rPr lang="en-GB" dirty="0"/>
              <a:t>Medical Assistance in Dying (</a:t>
            </a:r>
            <a:r>
              <a:rPr lang="en-GB" dirty="0" err="1"/>
              <a:t>MAiD</a:t>
            </a:r>
            <a:r>
              <a:rPr lang="en-GB" dirty="0"/>
              <a:t>)- doctors assisting suicide</a:t>
            </a:r>
            <a:endParaRPr lang="en-CA" dirty="0"/>
          </a:p>
        </p:txBody>
      </p:sp>
      <p:sp>
        <p:nvSpPr>
          <p:cNvPr id="3" name="Content Placeholder 2">
            <a:extLst>
              <a:ext uri="{FF2B5EF4-FFF2-40B4-BE49-F238E27FC236}">
                <a16:creationId xmlns:a16="http://schemas.microsoft.com/office/drawing/2014/main" id="{E00789BF-815A-14E8-DE95-6053544CBC1F}"/>
              </a:ext>
            </a:extLst>
          </p:cNvPr>
          <p:cNvSpPr>
            <a:spLocks noGrp="1"/>
          </p:cNvSpPr>
          <p:nvPr>
            <p:ph idx="1"/>
          </p:nvPr>
        </p:nvSpPr>
        <p:spPr/>
        <p:txBody>
          <a:bodyPr/>
          <a:lstStyle/>
          <a:p>
            <a:r>
              <a:rPr lang="en-GB" dirty="0"/>
              <a:t>Supreme Court of Canada</a:t>
            </a:r>
          </a:p>
          <a:p>
            <a:r>
              <a:rPr lang="en-GB" dirty="0"/>
              <a:t> did nor approve a ‘mature minor’ 14-year-old Jehovah’s Witness’ refusal of a blood transfusion</a:t>
            </a:r>
          </a:p>
          <a:p>
            <a:r>
              <a:rPr lang="en-GB" dirty="0">
                <a:highlight>
                  <a:srgbClr val="FFFF00"/>
                </a:highlight>
              </a:rPr>
              <a:t>the top court was unwilling to let the child die even against her wishes at that time: </a:t>
            </a:r>
            <a:r>
              <a:rPr lang="en-US" dirty="0">
                <a:highlight>
                  <a:srgbClr val="FFFF00"/>
                </a:highlight>
              </a:rPr>
              <a:t>“right to life” </a:t>
            </a:r>
            <a:endParaRPr lang="en-CA" dirty="0">
              <a:highlight>
                <a:srgbClr val="FFFF00"/>
              </a:highlight>
            </a:endParaRPr>
          </a:p>
          <a:p>
            <a:endParaRPr lang="en-CA" dirty="0"/>
          </a:p>
        </p:txBody>
      </p:sp>
    </p:spTree>
    <p:extLst>
      <p:ext uri="{BB962C8B-B14F-4D97-AF65-F5344CB8AC3E}">
        <p14:creationId xmlns:p14="http://schemas.microsoft.com/office/powerpoint/2010/main" val="39734673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DD18F-BC45-E506-8428-9AE1304D2F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5BE80D-4052-CCCC-FCB8-EF83337E9109}"/>
              </a:ext>
            </a:extLst>
          </p:cNvPr>
          <p:cNvSpPr>
            <a:spLocks noGrp="1"/>
          </p:cNvSpPr>
          <p:nvPr>
            <p:ph type="title"/>
          </p:nvPr>
        </p:nvSpPr>
        <p:spPr/>
        <p:txBody>
          <a:bodyPr/>
          <a:lstStyle/>
          <a:p>
            <a:pPr algn="ctr"/>
            <a:r>
              <a:rPr lang="en-GB" b="1" dirty="0"/>
              <a:t>WHAT EFFECT DOES THE INFANTS ACT HAVE?</a:t>
            </a:r>
            <a:endParaRPr lang="en-CA" b="1" dirty="0"/>
          </a:p>
        </p:txBody>
      </p:sp>
    </p:spTree>
    <p:extLst>
      <p:ext uri="{BB962C8B-B14F-4D97-AF65-F5344CB8AC3E}">
        <p14:creationId xmlns:p14="http://schemas.microsoft.com/office/powerpoint/2010/main" val="23498597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5E224-347E-2A67-C901-39B864059B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9EB550-D0E7-8ECE-4D78-4A5BD77A14BB}"/>
              </a:ext>
            </a:extLst>
          </p:cNvPr>
          <p:cNvSpPr>
            <a:spLocks noGrp="1"/>
          </p:cNvSpPr>
          <p:nvPr>
            <p:ph type="title"/>
          </p:nvPr>
        </p:nvSpPr>
        <p:spPr/>
        <p:txBody>
          <a:bodyPr/>
          <a:lstStyle/>
          <a:p>
            <a:r>
              <a:rPr lang="en-US" dirty="0"/>
              <a:t>Concept creep</a:t>
            </a:r>
            <a:endParaRPr lang="en-CA" dirty="0"/>
          </a:p>
        </p:txBody>
      </p:sp>
      <p:sp>
        <p:nvSpPr>
          <p:cNvPr id="3" name="Content Placeholder 2">
            <a:extLst>
              <a:ext uri="{FF2B5EF4-FFF2-40B4-BE49-F238E27FC236}">
                <a16:creationId xmlns:a16="http://schemas.microsoft.com/office/drawing/2014/main" id="{0782E7EB-9C6D-E15C-A8D6-D622006EADE0}"/>
              </a:ext>
            </a:extLst>
          </p:cNvPr>
          <p:cNvSpPr>
            <a:spLocks noGrp="1"/>
          </p:cNvSpPr>
          <p:nvPr>
            <p:ph idx="1"/>
          </p:nvPr>
        </p:nvSpPr>
        <p:spPr/>
        <p:txBody>
          <a:bodyPr/>
          <a:lstStyle/>
          <a:p>
            <a:r>
              <a:rPr lang="en-US" dirty="0"/>
              <a:t>The so-called ‘mature minor’ concept has crept out of ‘health care’ into…</a:t>
            </a:r>
          </a:p>
          <a:p>
            <a:r>
              <a:rPr lang="en-US" dirty="0"/>
              <a:t>Child protection (Reena Virk in foster care by her choice was murdered)</a:t>
            </a:r>
          </a:p>
          <a:p>
            <a:r>
              <a:rPr lang="en-US" dirty="0"/>
              <a:t>School – let staff ignore parents and decide that kids decide</a:t>
            </a:r>
          </a:p>
          <a:p>
            <a:r>
              <a:rPr lang="en-US" dirty="0"/>
              <a:t>Youth Clinics</a:t>
            </a:r>
          </a:p>
          <a:p>
            <a:r>
              <a:rPr lang="en-US" dirty="0"/>
              <a:t>Youth Shelters</a:t>
            </a:r>
          </a:p>
          <a:p>
            <a:endParaRPr lang="en-US" dirty="0"/>
          </a:p>
          <a:p>
            <a:endParaRPr lang="en-US" dirty="0"/>
          </a:p>
          <a:p>
            <a:endParaRPr lang="en-US" dirty="0"/>
          </a:p>
          <a:p>
            <a:endParaRPr lang="en-US" dirty="0"/>
          </a:p>
          <a:p>
            <a:endParaRPr lang="en-CA" dirty="0"/>
          </a:p>
        </p:txBody>
      </p:sp>
    </p:spTree>
    <p:extLst>
      <p:ext uri="{BB962C8B-B14F-4D97-AF65-F5344CB8AC3E}">
        <p14:creationId xmlns:p14="http://schemas.microsoft.com/office/powerpoint/2010/main" val="34293690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EA9E7-5B06-CC2B-4A81-F12222229841}"/>
              </a:ext>
            </a:extLst>
          </p:cNvPr>
          <p:cNvSpPr>
            <a:spLocks noGrp="1"/>
          </p:cNvSpPr>
          <p:nvPr>
            <p:ph type="title"/>
          </p:nvPr>
        </p:nvSpPr>
        <p:spPr/>
        <p:txBody>
          <a:bodyPr/>
          <a:lstStyle/>
          <a:p>
            <a:r>
              <a:rPr lang="en-GB" dirty="0"/>
              <a:t>What actually happens?</a:t>
            </a:r>
            <a:endParaRPr lang="en-CA" dirty="0"/>
          </a:p>
        </p:txBody>
      </p:sp>
      <p:sp>
        <p:nvSpPr>
          <p:cNvPr id="3" name="Content Placeholder 2">
            <a:extLst>
              <a:ext uri="{FF2B5EF4-FFF2-40B4-BE49-F238E27FC236}">
                <a16:creationId xmlns:a16="http://schemas.microsoft.com/office/drawing/2014/main" id="{E58DDD4E-9E32-EF47-29BA-2DB7DB1D6613}"/>
              </a:ext>
            </a:extLst>
          </p:cNvPr>
          <p:cNvSpPr>
            <a:spLocks noGrp="1"/>
          </p:cNvSpPr>
          <p:nvPr>
            <p:ph idx="1"/>
          </p:nvPr>
        </p:nvSpPr>
        <p:spPr/>
        <p:txBody>
          <a:bodyPr>
            <a:normAutofit/>
          </a:bodyPr>
          <a:lstStyle/>
          <a:p>
            <a:r>
              <a:rPr lang="en-GB" dirty="0"/>
              <a:t>Minors are incentivized by the state to cut out their parents.</a:t>
            </a:r>
          </a:p>
          <a:p>
            <a:r>
              <a:rPr lang="en-GB" dirty="0"/>
              <a:t>Normal family conflict is weaponized by state.</a:t>
            </a:r>
          </a:p>
          <a:p>
            <a:r>
              <a:rPr lang="en-GB" dirty="0"/>
              <a:t>This puts minors at extreme risk of harm not only from Health Care Providers but any government agent who decides they can replace parents.</a:t>
            </a:r>
          </a:p>
          <a:p>
            <a:r>
              <a:rPr lang="en-GB" dirty="0"/>
              <a:t>Minors die. Minors overdose. Minors suffer. Families are destroyed. </a:t>
            </a:r>
          </a:p>
          <a:p>
            <a:r>
              <a:rPr lang="en-GB" dirty="0"/>
              <a:t>If minors suffer, its their problem. HCPs are not liable.</a:t>
            </a:r>
          </a:p>
        </p:txBody>
      </p:sp>
    </p:spTree>
    <p:extLst>
      <p:ext uri="{BB962C8B-B14F-4D97-AF65-F5344CB8AC3E}">
        <p14:creationId xmlns:p14="http://schemas.microsoft.com/office/powerpoint/2010/main" val="17114279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0FC99-1748-C87D-E63C-15DBE39370E3}"/>
              </a:ext>
            </a:extLst>
          </p:cNvPr>
          <p:cNvSpPr>
            <a:spLocks noGrp="1"/>
          </p:cNvSpPr>
          <p:nvPr>
            <p:ph type="title"/>
          </p:nvPr>
        </p:nvSpPr>
        <p:spPr/>
        <p:txBody>
          <a:bodyPr/>
          <a:lstStyle/>
          <a:p>
            <a:r>
              <a:rPr lang="en-GB" dirty="0"/>
              <a:t>What actually happens?</a:t>
            </a:r>
            <a:endParaRPr lang="en-CA" dirty="0"/>
          </a:p>
        </p:txBody>
      </p:sp>
      <p:sp>
        <p:nvSpPr>
          <p:cNvPr id="3" name="Content Placeholder 2">
            <a:extLst>
              <a:ext uri="{FF2B5EF4-FFF2-40B4-BE49-F238E27FC236}">
                <a16:creationId xmlns:a16="http://schemas.microsoft.com/office/drawing/2014/main" id="{DB35C537-F0A1-88ED-672A-5B93A5755518}"/>
              </a:ext>
            </a:extLst>
          </p:cNvPr>
          <p:cNvSpPr>
            <a:spLocks noGrp="1"/>
          </p:cNvSpPr>
          <p:nvPr>
            <p:ph idx="1"/>
          </p:nvPr>
        </p:nvSpPr>
        <p:spPr/>
        <p:txBody>
          <a:bodyPr/>
          <a:lstStyle/>
          <a:p>
            <a:r>
              <a:rPr lang="en-GB" dirty="0"/>
              <a:t> Government agency staff </a:t>
            </a:r>
            <a:r>
              <a:rPr lang="en-GB" b="1" dirty="0"/>
              <a:t>assume all minors are mature…</a:t>
            </a:r>
          </a:p>
          <a:p>
            <a:r>
              <a:rPr lang="en-GB" dirty="0"/>
              <a:t>… even over the phone…</a:t>
            </a:r>
          </a:p>
          <a:p>
            <a:r>
              <a:rPr lang="en-GB" dirty="0"/>
              <a:t>…even without ever seeing or talking to them.</a:t>
            </a:r>
          </a:p>
          <a:p>
            <a:r>
              <a:rPr lang="en-GB" b="1" dirty="0"/>
              <a:t>Infants Act &amp; policies required ‘assessment’ is rare.</a:t>
            </a:r>
          </a:p>
          <a:p>
            <a:r>
              <a:rPr lang="en-GB" dirty="0"/>
              <a:t>School vaccine clinic nurses are now required to tell kids they don’t need parents to sign consent form.</a:t>
            </a:r>
            <a:endParaRPr lang="en-CA" dirty="0"/>
          </a:p>
        </p:txBody>
      </p:sp>
    </p:spTree>
    <p:extLst>
      <p:ext uri="{BB962C8B-B14F-4D97-AF65-F5344CB8AC3E}">
        <p14:creationId xmlns:p14="http://schemas.microsoft.com/office/powerpoint/2010/main" val="22183200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C2957-DF24-BCB3-8A60-F60D11FB79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3AEDCF-957D-1CF8-91C1-C9886C79D91C}"/>
              </a:ext>
            </a:extLst>
          </p:cNvPr>
          <p:cNvSpPr>
            <a:spLocks noGrp="1"/>
          </p:cNvSpPr>
          <p:nvPr>
            <p:ph type="title"/>
          </p:nvPr>
        </p:nvSpPr>
        <p:spPr/>
        <p:txBody>
          <a:bodyPr/>
          <a:lstStyle/>
          <a:p>
            <a:r>
              <a:rPr lang="en-GB" dirty="0"/>
              <a:t>Minors Refusing Addiction Treatment</a:t>
            </a:r>
            <a:endParaRPr lang="en-CA" dirty="0"/>
          </a:p>
        </p:txBody>
      </p:sp>
      <p:sp>
        <p:nvSpPr>
          <p:cNvPr id="3" name="Content Placeholder 2">
            <a:extLst>
              <a:ext uri="{FF2B5EF4-FFF2-40B4-BE49-F238E27FC236}">
                <a16:creationId xmlns:a16="http://schemas.microsoft.com/office/drawing/2014/main" id="{285B5972-9AE6-8349-5025-2F923247389A}"/>
              </a:ext>
            </a:extLst>
          </p:cNvPr>
          <p:cNvSpPr>
            <a:spLocks noGrp="1"/>
          </p:cNvSpPr>
          <p:nvPr>
            <p:ph idx="1"/>
          </p:nvPr>
        </p:nvSpPr>
        <p:spPr/>
        <p:txBody>
          <a:bodyPr/>
          <a:lstStyle/>
          <a:p>
            <a:r>
              <a:rPr lang="en-GB" dirty="0"/>
              <a:t>A life and death issue</a:t>
            </a:r>
            <a:endParaRPr lang="en-CA" dirty="0"/>
          </a:p>
        </p:txBody>
      </p:sp>
    </p:spTree>
    <p:extLst>
      <p:ext uri="{BB962C8B-B14F-4D97-AF65-F5344CB8AC3E}">
        <p14:creationId xmlns:p14="http://schemas.microsoft.com/office/powerpoint/2010/main" val="35816885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3BA38-F2FE-146E-9F9A-367A42B92F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EEF418-5C70-E50A-0540-9562B4ECBAB9}"/>
              </a:ext>
            </a:extLst>
          </p:cNvPr>
          <p:cNvSpPr>
            <a:spLocks noGrp="1"/>
          </p:cNvSpPr>
          <p:nvPr>
            <p:ph type="title"/>
          </p:nvPr>
        </p:nvSpPr>
        <p:spPr/>
        <p:txBody>
          <a:bodyPr>
            <a:normAutofit fontScale="90000"/>
          </a:bodyPr>
          <a:lstStyle/>
          <a:p>
            <a:r>
              <a:rPr lang="en-GB" dirty="0"/>
              <a:t>1995</a:t>
            </a:r>
            <a:br>
              <a:rPr lang="en-GB" dirty="0"/>
            </a:br>
            <a:r>
              <a:rPr lang="en-GB" dirty="0"/>
              <a:t>Dianne Sowden’s 13 year old daughter</a:t>
            </a:r>
            <a:br>
              <a:rPr lang="en-GB" dirty="0"/>
            </a:br>
            <a:r>
              <a:rPr lang="en-GB" dirty="0"/>
              <a:t>addicted &amp;  trafficked on DTES</a:t>
            </a:r>
            <a:endParaRPr lang="en-CA" dirty="0"/>
          </a:p>
        </p:txBody>
      </p:sp>
      <p:pic>
        <p:nvPicPr>
          <p:cNvPr id="5" name="Content Placeholder 4">
            <a:extLst>
              <a:ext uri="{FF2B5EF4-FFF2-40B4-BE49-F238E27FC236}">
                <a16:creationId xmlns:a16="http://schemas.microsoft.com/office/drawing/2014/main" id="{3F607138-3B62-2AD3-BD32-D48E79DACDB8}"/>
              </a:ext>
            </a:extLst>
          </p:cNvPr>
          <p:cNvPicPr>
            <a:picLocks noGrp="1" noChangeAspect="1"/>
          </p:cNvPicPr>
          <p:nvPr>
            <p:ph idx="1"/>
          </p:nvPr>
        </p:nvPicPr>
        <p:blipFill>
          <a:blip r:embed="rId2"/>
          <a:stretch>
            <a:fillRect/>
          </a:stretch>
        </p:blipFill>
        <p:spPr>
          <a:xfrm>
            <a:off x="3338127" y="2515186"/>
            <a:ext cx="5515745" cy="2972215"/>
          </a:xfrm>
        </p:spPr>
      </p:pic>
    </p:spTree>
    <p:extLst>
      <p:ext uri="{BB962C8B-B14F-4D97-AF65-F5344CB8AC3E}">
        <p14:creationId xmlns:p14="http://schemas.microsoft.com/office/powerpoint/2010/main" val="23416085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6D0B5-951A-5F7E-5938-6E533C0694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CCC784-599F-CB33-A558-6F16CD288400}"/>
              </a:ext>
            </a:extLst>
          </p:cNvPr>
          <p:cNvSpPr>
            <a:spLocks noGrp="1"/>
          </p:cNvSpPr>
          <p:nvPr>
            <p:ph type="title"/>
          </p:nvPr>
        </p:nvSpPr>
        <p:spPr/>
        <p:txBody>
          <a:bodyPr/>
          <a:lstStyle/>
          <a:p>
            <a:r>
              <a:rPr lang="en-GB" dirty="0"/>
              <a:t>Stephanie Lawrence</a:t>
            </a:r>
            <a:br>
              <a:rPr lang="en-GB" dirty="0"/>
            </a:br>
            <a:r>
              <a:rPr lang="en-GB" dirty="0"/>
              <a:t>Age 15 - January 2018 - Squamish, BC</a:t>
            </a:r>
            <a:endParaRPr lang="en-CA" dirty="0"/>
          </a:p>
        </p:txBody>
      </p:sp>
      <p:pic>
        <p:nvPicPr>
          <p:cNvPr id="5" name="Content Placeholder 4">
            <a:extLst>
              <a:ext uri="{FF2B5EF4-FFF2-40B4-BE49-F238E27FC236}">
                <a16:creationId xmlns:a16="http://schemas.microsoft.com/office/drawing/2014/main" id="{C9303E2D-1D44-BE4B-B91C-14DD644B64AD}"/>
              </a:ext>
            </a:extLst>
          </p:cNvPr>
          <p:cNvPicPr>
            <a:picLocks noGrp="1" noChangeAspect="1"/>
          </p:cNvPicPr>
          <p:nvPr>
            <p:ph idx="1"/>
          </p:nvPr>
        </p:nvPicPr>
        <p:blipFill>
          <a:blip r:embed="rId2"/>
          <a:stretch>
            <a:fillRect/>
          </a:stretch>
        </p:blipFill>
        <p:spPr>
          <a:xfrm>
            <a:off x="3881128" y="2167475"/>
            <a:ext cx="4429743" cy="3667637"/>
          </a:xfrm>
        </p:spPr>
      </p:pic>
    </p:spTree>
    <p:extLst>
      <p:ext uri="{BB962C8B-B14F-4D97-AF65-F5344CB8AC3E}">
        <p14:creationId xmlns:p14="http://schemas.microsoft.com/office/powerpoint/2010/main" val="2781424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85EB1-FECE-5CEB-DEE7-9F020C35E35C}"/>
              </a:ext>
            </a:extLst>
          </p:cNvPr>
          <p:cNvSpPr>
            <a:spLocks noGrp="1"/>
          </p:cNvSpPr>
          <p:nvPr>
            <p:ph type="title"/>
          </p:nvPr>
        </p:nvSpPr>
        <p:spPr/>
        <p:txBody>
          <a:bodyPr/>
          <a:lstStyle/>
          <a:p>
            <a:r>
              <a:rPr lang="en-GB" dirty="0"/>
              <a:t>What is BC’s Infants Act?</a:t>
            </a:r>
            <a:endParaRPr lang="en-CA" dirty="0"/>
          </a:p>
        </p:txBody>
      </p:sp>
      <p:sp>
        <p:nvSpPr>
          <p:cNvPr id="3" name="Content Placeholder 2">
            <a:extLst>
              <a:ext uri="{FF2B5EF4-FFF2-40B4-BE49-F238E27FC236}">
                <a16:creationId xmlns:a16="http://schemas.microsoft.com/office/drawing/2014/main" id="{22D6ED80-8C4E-8E9D-E65C-FF1121F3DCDE}"/>
              </a:ext>
            </a:extLst>
          </p:cNvPr>
          <p:cNvSpPr>
            <a:spLocks noGrp="1"/>
          </p:cNvSpPr>
          <p:nvPr>
            <p:ph idx="1"/>
          </p:nvPr>
        </p:nvSpPr>
        <p:spPr/>
        <p:txBody>
          <a:bodyPr/>
          <a:lstStyle/>
          <a:p>
            <a:r>
              <a:rPr lang="en-GB" dirty="0"/>
              <a:t>…imported to BC from British laws (in 1920s?)</a:t>
            </a:r>
          </a:p>
          <a:p>
            <a:r>
              <a:rPr lang="en-GB" dirty="0"/>
              <a:t>…dates back to King Charles II 1600s</a:t>
            </a:r>
          </a:p>
          <a:p>
            <a:r>
              <a:rPr lang="en-GB" dirty="0"/>
              <a:t>…for children whose parents had died – orphans</a:t>
            </a:r>
          </a:p>
          <a:p>
            <a:r>
              <a:rPr lang="en-GB" dirty="0"/>
              <a:t>…the crown would manage orphans’ contracts, property &amp; assets </a:t>
            </a:r>
          </a:p>
          <a:p>
            <a:r>
              <a:rPr lang="en-GB" dirty="0"/>
              <a:t>NO mention of consent to medical treatment until 1973</a:t>
            </a:r>
            <a:endParaRPr lang="en-CA" dirty="0"/>
          </a:p>
        </p:txBody>
      </p:sp>
    </p:spTree>
    <p:extLst>
      <p:ext uri="{BB962C8B-B14F-4D97-AF65-F5344CB8AC3E}">
        <p14:creationId xmlns:p14="http://schemas.microsoft.com/office/powerpoint/2010/main" val="19177430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769B4-B477-B552-418D-5C2BAB3083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57935-B6F2-61B4-1473-AEB39609763E}"/>
              </a:ext>
            </a:extLst>
          </p:cNvPr>
          <p:cNvSpPr>
            <a:spLocks noGrp="1"/>
          </p:cNvSpPr>
          <p:nvPr>
            <p:ph type="title"/>
          </p:nvPr>
        </p:nvSpPr>
        <p:spPr/>
        <p:txBody>
          <a:bodyPr/>
          <a:lstStyle/>
          <a:p>
            <a:r>
              <a:rPr lang="en-US" dirty="0"/>
              <a:t>Stephanie’s parents</a:t>
            </a:r>
            <a:endParaRPr lang="en-CA" dirty="0"/>
          </a:p>
        </p:txBody>
      </p:sp>
      <p:pic>
        <p:nvPicPr>
          <p:cNvPr id="5" name="Content Placeholder 4">
            <a:extLst>
              <a:ext uri="{FF2B5EF4-FFF2-40B4-BE49-F238E27FC236}">
                <a16:creationId xmlns:a16="http://schemas.microsoft.com/office/drawing/2014/main" id="{BDA7A451-5660-0B61-4719-D80007DE3396}"/>
              </a:ext>
            </a:extLst>
          </p:cNvPr>
          <p:cNvPicPr>
            <a:picLocks noGrp="1" noChangeAspect="1"/>
          </p:cNvPicPr>
          <p:nvPr>
            <p:ph idx="1"/>
          </p:nvPr>
        </p:nvPicPr>
        <p:blipFill>
          <a:blip r:embed="rId2"/>
          <a:stretch>
            <a:fillRect/>
          </a:stretch>
        </p:blipFill>
        <p:spPr>
          <a:xfrm>
            <a:off x="3322749" y="1724745"/>
            <a:ext cx="5950040" cy="4884362"/>
          </a:xfrm>
        </p:spPr>
      </p:pic>
    </p:spTree>
    <p:extLst>
      <p:ext uri="{BB962C8B-B14F-4D97-AF65-F5344CB8AC3E}">
        <p14:creationId xmlns:p14="http://schemas.microsoft.com/office/powerpoint/2010/main" val="24201378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2E1EF-34E4-7369-EEEB-66F4AC3FF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968D54-26A8-F659-793A-43D5783D2648}"/>
              </a:ext>
            </a:extLst>
          </p:cNvPr>
          <p:cNvSpPr>
            <a:spLocks noGrp="1"/>
          </p:cNvSpPr>
          <p:nvPr>
            <p:ph type="title"/>
          </p:nvPr>
        </p:nvSpPr>
        <p:spPr/>
        <p:txBody>
          <a:bodyPr/>
          <a:lstStyle/>
          <a:p>
            <a:r>
              <a:rPr lang="en-US" b="0" i="0" dirty="0">
                <a:solidFill>
                  <a:srgbClr val="111111"/>
                </a:solidFill>
                <a:effectLst/>
                <a:latin typeface="proxima-nova"/>
              </a:rPr>
              <a:t>Allayah Thomas</a:t>
            </a:r>
            <a:br>
              <a:rPr lang="en-US" b="0" i="0" dirty="0">
                <a:solidFill>
                  <a:srgbClr val="111111"/>
                </a:solidFill>
                <a:effectLst/>
                <a:latin typeface="proxima-nova"/>
              </a:rPr>
            </a:br>
            <a:r>
              <a:rPr lang="en-US" b="0" i="0" dirty="0">
                <a:solidFill>
                  <a:srgbClr val="111111"/>
                </a:solidFill>
                <a:effectLst/>
                <a:latin typeface="proxima-nova"/>
              </a:rPr>
              <a:t>May 2021 – age 12 </a:t>
            </a:r>
            <a:endParaRPr lang="en-CA" dirty="0"/>
          </a:p>
        </p:txBody>
      </p:sp>
      <p:sp>
        <p:nvSpPr>
          <p:cNvPr id="3" name="Content Placeholder 2">
            <a:extLst>
              <a:ext uri="{FF2B5EF4-FFF2-40B4-BE49-F238E27FC236}">
                <a16:creationId xmlns:a16="http://schemas.microsoft.com/office/drawing/2014/main" id="{39C55C5E-ADB7-4956-0809-C5BFD829865F}"/>
              </a:ext>
            </a:extLst>
          </p:cNvPr>
          <p:cNvSpPr>
            <a:spLocks noGrp="1"/>
          </p:cNvSpPr>
          <p:nvPr>
            <p:ph idx="1"/>
          </p:nvPr>
        </p:nvSpPr>
        <p:spPr/>
        <p:txBody>
          <a:bodyPr>
            <a:normAutofit fontScale="25000" lnSpcReduction="20000"/>
          </a:bodyPr>
          <a:lstStyle/>
          <a:p>
            <a:pPr>
              <a:spcBef>
                <a:spcPts val="2400"/>
              </a:spcBef>
              <a:spcAft>
                <a:spcPts val="2400"/>
              </a:spcAft>
              <a:buNone/>
            </a:pPr>
            <a:endParaRPr lang="en-US" b="1" i="0" dirty="0">
              <a:solidFill>
                <a:srgbClr val="111111"/>
              </a:solidFill>
              <a:effectLst/>
              <a:latin typeface="proxima-nova"/>
            </a:endParaRPr>
          </a:p>
          <a:p>
            <a:pPr>
              <a:spcBef>
                <a:spcPts val="2400"/>
              </a:spcBef>
              <a:spcAft>
                <a:spcPts val="2400"/>
              </a:spcAft>
              <a:buNone/>
            </a:pPr>
            <a:r>
              <a:rPr lang="en-US" sz="8000" b="1" i="0" dirty="0">
                <a:solidFill>
                  <a:srgbClr val="111111"/>
                </a:solidFill>
                <a:effectLst/>
                <a:latin typeface="proxima-nova"/>
              </a:rPr>
              <a:t>‘I feel like we all failed her’: Grade 6 Saanich girl dies of suspected drug overdose</a:t>
            </a:r>
          </a:p>
          <a:p>
            <a:pPr>
              <a:spcBef>
                <a:spcPts val="2400"/>
              </a:spcBef>
              <a:spcAft>
                <a:spcPts val="2400"/>
              </a:spcAft>
              <a:buNone/>
            </a:pPr>
            <a:r>
              <a:rPr lang="en-US" sz="8000" b="0" i="0" dirty="0">
                <a:solidFill>
                  <a:srgbClr val="111111"/>
                </a:solidFill>
                <a:effectLst/>
                <a:latin typeface="proxima-nova"/>
              </a:rPr>
              <a:t>Allayah Thomas, who went by Ally, started experimenting with drugs last fall at just 11 years old. Her family says it escalated until she was using meth and heroin.</a:t>
            </a:r>
            <a:br>
              <a:rPr lang="en-US" sz="8000" b="0" i="0" dirty="0">
                <a:solidFill>
                  <a:srgbClr val="111111"/>
                </a:solidFill>
                <a:effectLst/>
                <a:latin typeface="proxima-nova"/>
              </a:rPr>
            </a:br>
            <a:br>
              <a:rPr lang="en-US" sz="8000" b="0" i="0" dirty="0">
                <a:solidFill>
                  <a:srgbClr val="111111"/>
                </a:solidFill>
                <a:effectLst/>
                <a:latin typeface="proxima-nova"/>
              </a:rPr>
            </a:br>
            <a:r>
              <a:rPr lang="en-US" sz="8000" b="0" i="0" dirty="0">
                <a:solidFill>
                  <a:srgbClr val="111111"/>
                </a:solidFill>
                <a:effectLst/>
                <a:latin typeface="proxima-nova"/>
              </a:rPr>
              <a:t>The Grade 6 Saanich student overdosed three times ending up at Victoria General Hospital, but her fourth overdose, at a friend’s house in Langford on April 14, proved fatal.</a:t>
            </a:r>
            <a:br>
              <a:rPr lang="en-US" sz="8000" b="0" i="0" dirty="0">
                <a:solidFill>
                  <a:srgbClr val="111111"/>
                </a:solidFill>
                <a:effectLst/>
                <a:latin typeface="proxima-nova"/>
              </a:rPr>
            </a:br>
            <a:br>
              <a:rPr lang="en-US" sz="8000" b="0" i="0" dirty="0">
                <a:solidFill>
                  <a:srgbClr val="111111"/>
                </a:solidFill>
                <a:effectLst/>
                <a:latin typeface="proxima-nova"/>
              </a:rPr>
            </a:br>
            <a:r>
              <a:rPr lang="en-US" sz="8000" b="0" i="0" dirty="0">
                <a:solidFill>
                  <a:srgbClr val="111111"/>
                </a:solidFill>
                <a:effectLst/>
                <a:latin typeface="proxima-nova"/>
              </a:rPr>
              <a:t>Ally’s grandparents, who she lived with, say all that the</a:t>
            </a:r>
            <a:r>
              <a:rPr lang="en-US" sz="8000" b="0" i="0" dirty="0">
                <a:solidFill>
                  <a:srgbClr val="111111"/>
                </a:solidFill>
                <a:effectLst/>
                <a:highlight>
                  <a:srgbClr val="FFFF00"/>
                </a:highlight>
                <a:latin typeface="proxima-nova"/>
              </a:rPr>
              <a:t> Grade 6 student was ever offered was counselling, which the young girl </a:t>
            </a:r>
            <a:r>
              <a:rPr lang="en-US" sz="8000" b="1" i="0" u="sng" dirty="0">
                <a:solidFill>
                  <a:srgbClr val="111111"/>
                </a:solidFill>
                <a:effectLst/>
                <a:highlight>
                  <a:srgbClr val="FFFF00"/>
                </a:highlight>
                <a:latin typeface="proxima-nova"/>
              </a:rPr>
              <a:t>refused</a:t>
            </a:r>
            <a:r>
              <a:rPr lang="en-US" sz="8000" b="0" i="0" dirty="0">
                <a:solidFill>
                  <a:srgbClr val="111111"/>
                </a:solidFill>
                <a:effectLst/>
                <a:latin typeface="proxima-nova"/>
              </a:rPr>
              <a:t>.</a:t>
            </a:r>
          </a:p>
          <a:p>
            <a:pPr>
              <a:spcBef>
                <a:spcPts val="2400"/>
              </a:spcBef>
              <a:spcAft>
                <a:spcPts val="2400"/>
              </a:spcAft>
              <a:buNone/>
            </a:pPr>
            <a:r>
              <a:rPr lang="en-US" sz="4800" dirty="0">
                <a:hlinkClick r:id="rId2"/>
              </a:rPr>
              <a:t>Grade 6 Saanich girl dies of suspected drug overdose</a:t>
            </a:r>
            <a:endParaRPr lang="en-US" sz="4800" b="0" i="0" dirty="0">
              <a:solidFill>
                <a:srgbClr val="111111"/>
              </a:solidFill>
              <a:effectLst/>
              <a:latin typeface="proxima-nova"/>
            </a:endParaRPr>
          </a:p>
          <a:p>
            <a:endParaRPr lang="en-CA" dirty="0"/>
          </a:p>
        </p:txBody>
      </p:sp>
      <p:pic>
        <p:nvPicPr>
          <p:cNvPr id="5" name="Picture 4">
            <a:extLst>
              <a:ext uri="{FF2B5EF4-FFF2-40B4-BE49-F238E27FC236}">
                <a16:creationId xmlns:a16="http://schemas.microsoft.com/office/drawing/2014/main" id="{0EF2DCAA-D887-13A3-E661-786E12A4346F}"/>
              </a:ext>
            </a:extLst>
          </p:cNvPr>
          <p:cNvPicPr>
            <a:picLocks noChangeAspect="1"/>
          </p:cNvPicPr>
          <p:nvPr/>
        </p:nvPicPr>
        <p:blipFill>
          <a:blip r:embed="rId3"/>
          <a:stretch>
            <a:fillRect/>
          </a:stretch>
        </p:blipFill>
        <p:spPr>
          <a:xfrm>
            <a:off x="6307595" y="-938"/>
            <a:ext cx="2410161" cy="2057687"/>
          </a:xfrm>
          <a:prstGeom prst="rect">
            <a:avLst/>
          </a:prstGeom>
        </p:spPr>
      </p:pic>
    </p:spTree>
    <p:extLst>
      <p:ext uri="{BB962C8B-B14F-4D97-AF65-F5344CB8AC3E}">
        <p14:creationId xmlns:p14="http://schemas.microsoft.com/office/powerpoint/2010/main" val="906549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3D5E3-F399-9C1B-CD65-F0296B4DBA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93D7F9-716B-6D56-1951-848264A96AFE}"/>
              </a:ext>
            </a:extLst>
          </p:cNvPr>
          <p:cNvSpPr>
            <a:spLocks noGrp="1"/>
          </p:cNvSpPr>
          <p:nvPr>
            <p:ph type="title"/>
          </p:nvPr>
        </p:nvSpPr>
        <p:spPr/>
        <p:txBody>
          <a:bodyPr/>
          <a:lstStyle/>
          <a:p>
            <a:r>
              <a:rPr lang="en-US" dirty="0"/>
              <a:t>Kamilah Sword</a:t>
            </a:r>
            <a:br>
              <a:rPr lang="en-US" dirty="0"/>
            </a:br>
            <a:r>
              <a:rPr lang="en-US" dirty="0"/>
              <a:t>age 14 – 2023 - Vancouver</a:t>
            </a:r>
            <a:endParaRPr lang="en-CA" dirty="0"/>
          </a:p>
        </p:txBody>
      </p:sp>
      <p:pic>
        <p:nvPicPr>
          <p:cNvPr id="5" name="Content Placeholder 4">
            <a:extLst>
              <a:ext uri="{FF2B5EF4-FFF2-40B4-BE49-F238E27FC236}">
                <a16:creationId xmlns:a16="http://schemas.microsoft.com/office/drawing/2014/main" id="{EA200DA2-381E-7204-F242-AD152CB1C7F1}"/>
              </a:ext>
            </a:extLst>
          </p:cNvPr>
          <p:cNvPicPr>
            <a:picLocks noGrp="1" noChangeAspect="1"/>
          </p:cNvPicPr>
          <p:nvPr>
            <p:ph idx="1"/>
          </p:nvPr>
        </p:nvPicPr>
        <p:blipFill>
          <a:blip r:embed="rId2"/>
          <a:stretch>
            <a:fillRect/>
          </a:stretch>
        </p:blipFill>
        <p:spPr>
          <a:xfrm>
            <a:off x="2511380" y="1626516"/>
            <a:ext cx="6581105" cy="4939665"/>
          </a:xfrm>
        </p:spPr>
      </p:pic>
    </p:spTree>
    <p:extLst>
      <p:ext uri="{BB962C8B-B14F-4D97-AF65-F5344CB8AC3E}">
        <p14:creationId xmlns:p14="http://schemas.microsoft.com/office/powerpoint/2010/main" val="13439094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95B59-871F-7348-91C5-67721AD400DB}"/>
              </a:ext>
            </a:extLst>
          </p:cNvPr>
          <p:cNvSpPr>
            <a:spLocks noGrp="1"/>
          </p:cNvSpPr>
          <p:nvPr>
            <p:ph type="title"/>
          </p:nvPr>
        </p:nvSpPr>
        <p:spPr/>
        <p:txBody>
          <a:bodyPr/>
          <a:lstStyle/>
          <a:p>
            <a:r>
              <a:rPr lang="en-US" dirty="0"/>
              <a:t>Staff hide information from parents</a:t>
            </a:r>
            <a:endParaRPr lang="en-CA" dirty="0"/>
          </a:p>
        </p:txBody>
      </p:sp>
      <p:sp>
        <p:nvSpPr>
          <p:cNvPr id="3" name="Content Placeholder 2">
            <a:extLst>
              <a:ext uri="{FF2B5EF4-FFF2-40B4-BE49-F238E27FC236}">
                <a16:creationId xmlns:a16="http://schemas.microsoft.com/office/drawing/2014/main" id="{F44A9250-1DE7-4C8C-0943-D6981E5EA88A}"/>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9933336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26B38-D429-2BA7-DD93-4CDB1EB5E2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01003-312D-B730-B634-BA79F865C308}"/>
              </a:ext>
            </a:extLst>
          </p:cNvPr>
          <p:cNvSpPr>
            <a:spLocks noGrp="1"/>
          </p:cNvSpPr>
          <p:nvPr>
            <p:ph type="title"/>
          </p:nvPr>
        </p:nvSpPr>
        <p:spPr/>
        <p:txBody>
          <a:bodyPr>
            <a:normAutofit/>
          </a:bodyPr>
          <a:lstStyle/>
          <a:p>
            <a:r>
              <a:rPr lang="en-GB" dirty="0"/>
              <a:t>Elliot </a:t>
            </a:r>
            <a:r>
              <a:rPr lang="en-GB" dirty="0" err="1"/>
              <a:t>Eurchuk</a:t>
            </a:r>
            <a:br>
              <a:rPr lang="en-GB" dirty="0"/>
            </a:br>
            <a:r>
              <a:rPr lang="en-GB" dirty="0"/>
              <a:t>Age 16 - April 2018 -  Oak Bay, BC</a:t>
            </a:r>
            <a:endParaRPr lang="en-CA" dirty="0"/>
          </a:p>
        </p:txBody>
      </p:sp>
      <p:pic>
        <p:nvPicPr>
          <p:cNvPr id="5" name="Content Placeholder 4">
            <a:extLst>
              <a:ext uri="{FF2B5EF4-FFF2-40B4-BE49-F238E27FC236}">
                <a16:creationId xmlns:a16="http://schemas.microsoft.com/office/drawing/2014/main" id="{E6F41902-CCCE-843D-97FC-8E71703E3AB1}"/>
              </a:ext>
            </a:extLst>
          </p:cNvPr>
          <p:cNvPicPr>
            <a:picLocks noGrp="1" noChangeAspect="1"/>
          </p:cNvPicPr>
          <p:nvPr>
            <p:ph idx="1"/>
          </p:nvPr>
        </p:nvPicPr>
        <p:blipFill>
          <a:blip r:embed="rId2"/>
          <a:stretch>
            <a:fillRect/>
          </a:stretch>
        </p:blipFill>
        <p:spPr>
          <a:xfrm>
            <a:off x="2233073" y="2572344"/>
            <a:ext cx="7725853" cy="2857899"/>
          </a:xfrm>
        </p:spPr>
      </p:pic>
    </p:spTree>
    <p:extLst>
      <p:ext uri="{BB962C8B-B14F-4D97-AF65-F5344CB8AC3E}">
        <p14:creationId xmlns:p14="http://schemas.microsoft.com/office/powerpoint/2010/main" val="29760396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22A23-512E-E7D7-9005-3333FB1680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CF8B1-35AF-8828-637C-E0D158D8250C}"/>
              </a:ext>
            </a:extLst>
          </p:cNvPr>
          <p:cNvSpPr>
            <a:spLocks noGrp="1"/>
          </p:cNvSpPr>
          <p:nvPr>
            <p:ph type="title"/>
          </p:nvPr>
        </p:nvSpPr>
        <p:spPr/>
        <p:txBody>
          <a:bodyPr>
            <a:noAutofit/>
          </a:bodyPr>
          <a:lstStyle/>
          <a:p>
            <a:r>
              <a:rPr lang="en-GB" sz="2800" dirty="0"/>
              <a:t>Elliot’s parents: Rachel Staples </a:t>
            </a:r>
            <a:br>
              <a:rPr lang="en-GB" sz="2800" dirty="0"/>
            </a:br>
            <a:r>
              <a:rPr lang="en-US" sz="2800" b="0" i="0" dirty="0">
                <a:solidFill>
                  <a:srgbClr val="222222"/>
                </a:solidFill>
                <a:effectLst/>
                <a:latin typeface="Radio Canada"/>
              </a:rPr>
              <a:t>"I don't think anyone can understand the desperation," said Staples, wiping tears from her face. </a:t>
            </a:r>
            <a:endParaRPr lang="en-CA" sz="2800" dirty="0"/>
          </a:p>
        </p:txBody>
      </p:sp>
      <p:pic>
        <p:nvPicPr>
          <p:cNvPr id="5" name="Content Placeholder 4">
            <a:extLst>
              <a:ext uri="{FF2B5EF4-FFF2-40B4-BE49-F238E27FC236}">
                <a16:creationId xmlns:a16="http://schemas.microsoft.com/office/drawing/2014/main" id="{0AC9B4A9-DC6A-C1BE-4ECF-D10B57403FB0}"/>
              </a:ext>
            </a:extLst>
          </p:cNvPr>
          <p:cNvPicPr>
            <a:picLocks noGrp="1" noChangeAspect="1"/>
          </p:cNvPicPr>
          <p:nvPr>
            <p:ph idx="1"/>
          </p:nvPr>
        </p:nvPicPr>
        <p:blipFill>
          <a:blip r:embed="rId2"/>
          <a:stretch>
            <a:fillRect/>
          </a:stretch>
        </p:blipFill>
        <p:spPr>
          <a:xfrm>
            <a:off x="2561732" y="2186528"/>
            <a:ext cx="7068536" cy="3629532"/>
          </a:xfrm>
        </p:spPr>
      </p:pic>
    </p:spTree>
    <p:extLst>
      <p:ext uri="{BB962C8B-B14F-4D97-AF65-F5344CB8AC3E}">
        <p14:creationId xmlns:p14="http://schemas.microsoft.com/office/powerpoint/2010/main" val="33652618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A68BE-F88F-4EC9-74A9-69C6605EE2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B7711D-B682-EF9E-5C05-C66F315863D2}"/>
              </a:ext>
            </a:extLst>
          </p:cNvPr>
          <p:cNvSpPr>
            <a:spLocks noGrp="1"/>
          </p:cNvSpPr>
          <p:nvPr>
            <p:ph type="title"/>
          </p:nvPr>
        </p:nvSpPr>
        <p:spPr/>
        <p:txBody>
          <a:bodyPr/>
          <a:lstStyle/>
          <a:p>
            <a:r>
              <a:rPr lang="en-US" dirty="0"/>
              <a:t>His parents demanded change to Infants Act</a:t>
            </a:r>
            <a:endParaRPr lang="en-CA" dirty="0"/>
          </a:p>
        </p:txBody>
      </p:sp>
      <p:sp>
        <p:nvSpPr>
          <p:cNvPr id="3" name="Content Placeholder 2">
            <a:extLst>
              <a:ext uri="{FF2B5EF4-FFF2-40B4-BE49-F238E27FC236}">
                <a16:creationId xmlns:a16="http://schemas.microsoft.com/office/drawing/2014/main" id="{4AB50FC3-8CB5-53AD-8D3E-AFBFA60BF9DE}"/>
              </a:ext>
            </a:extLst>
          </p:cNvPr>
          <p:cNvSpPr>
            <a:spLocks noGrp="1"/>
          </p:cNvSpPr>
          <p:nvPr>
            <p:ph idx="1"/>
          </p:nvPr>
        </p:nvSpPr>
        <p:spPr/>
        <p:txBody>
          <a:bodyPr/>
          <a:lstStyle/>
          <a:p>
            <a:r>
              <a:rPr lang="en-US" b="0" i="0" dirty="0">
                <a:solidFill>
                  <a:srgbClr val="5A5B5C"/>
                </a:solidFill>
                <a:effectLst/>
                <a:latin typeface="Merriweather" panose="00000500000000000000" pitchFamily="2" charset="0"/>
              </a:rPr>
              <a:t>“</a:t>
            </a:r>
            <a:r>
              <a:rPr lang="en-US" b="1" i="0" dirty="0">
                <a:solidFill>
                  <a:srgbClr val="5A5B5C"/>
                </a:solidFill>
                <a:effectLst/>
                <a:latin typeface="Merriweather" panose="00000500000000000000" pitchFamily="2" charset="0"/>
              </a:rPr>
              <a:t>Elliot, being 16, was given full autonomy by the health care system to make his treatment decisions while specifically having my husband and I excluded from this information…. this policy needs to be changed. Parents need a say in their child’s health care.”</a:t>
            </a:r>
            <a:endParaRPr lang="en-CA" dirty="0"/>
          </a:p>
        </p:txBody>
      </p:sp>
    </p:spTree>
    <p:extLst>
      <p:ext uri="{BB962C8B-B14F-4D97-AF65-F5344CB8AC3E}">
        <p14:creationId xmlns:p14="http://schemas.microsoft.com/office/powerpoint/2010/main" val="36925116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B9346-C873-9C54-DB21-266482FAD1B3}"/>
              </a:ext>
            </a:extLst>
          </p:cNvPr>
          <p:cNvSpPr>
            <a:spLocks noGrp="1"/>
          </p:cNvSpPr>
          <p:nvPr>
            <p:ph type="title"/>
          </p:nvPr>
        </p:nvSpPr>
        <p:spPr/>
        <p:txBody>
          <a:bodyPr/>
          <a:lstStyle/>
          <a:p>
            <a:pPr algn="ctr"/>
            <a:r>
              <a:rPr lang="en-GB" b="1" dirty="0"/>
              <a:t>WHAT CAN BE DONE?</a:t>
            </a:r>
            <a:endParaRPr lang="en-CA" b="1" dirty="0"/>
          </a:p>
        </p:txBody>
      </p:sp>
    </p:spTree>
    <p:extLst>
      <p:ext uri="{BB962C8B-B14F-4D97-AF65-F5344CB8AC3E}">
        <p14:creationId xmlns:p14="http://schemas.microsoft.com/office/powerpoint/2010/main" val="2651276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70C77-1F32-DD7A-242D-540CED42F7E2}"/>
              </a:ext>
            </a:extLst>
          </p:cNvPr>
          <p:cNvSpPr>
            <a:spLocks noGrp="1"/>
          </p:cNvSpPr>
          <p:nvPr>
            <p:ph type="title"/>
          </p:nvPr>
        </p:nvSpPr>
        <p:spPr/>
        <p:txBody>
          <a:bodyPr/>
          <a:lstStyle/>
          <a:p>
            <a:r>
              <a:rPr lang="en-GB" dirty="0"/>
              <a:t>What can be done?</a:t>
            </a:r>
            <a:endParaRPr lang="en-CA" dirty="0"/>
          </a:p>
        </p:txBody>
      </p:sp>
      <p:sp>
        <p:nvSpPr>
          <p:cNvPr id="3" name="Content Placeholder 2">
            <a:extLst>
              <a:ext uri="{FF2B5EF4-FFF2-40B4-BE49-F238E27FC236}">
                <a16:creationId xmlns:a16="http://schemas.microsoft.com/office/drawing/2014/main" id="{DE748A33-3127-C46A-64F7-4982667C08EF}"/>
              </a:ext>
            </a:extLst>
          </p:cNvPr>
          <p:cNvSpPr>
            <a:spLocks noGrp="1"/>
          </p:cNvSpPr>
          <p:nvPr>
            <p:ph idx="1"/>
          </p:nvPr>
        </p:nvSpPr>
        <p:spPr/>
        <p:txBody>
          <a:bodyPr>
            <a:normAutofit fontScale="92500"/>
          </a:bodyPr>
          <a:lstStyle/>
          <a:p>
            <a:r>
              <a:rPr lang="en-GB" dirty="0"/>
              <a:t>Strong relationship between parents &amp; children</a:t>
            </a:r>
          </a:p>
          <a:p>
            <a:r>
              <a:rPr lang="en-GB" dirty="0"/>
              <a:t>Inform medical staff, school staff, social workers in writing that it is illegal to</a:t>
            </a:r>
            <a:br>
              <a:rPr lang="en-GB" dirty="0"/>
            </a:br>
            <a:r>
              <a:rPr lang="en-GB" dirty="0"/>
              <a:t> – 1 -  allow your child to consent to or refuse health care treatment without your consent</a:t>
            </a:r>
            <a:br>
              <a:rPr lang="en-GB" dirty="0"/>
            </a:br>
            <a:r>
              <a:rPr lang="en-GB" dirty="0"/>
              <a:t>– 2 -  refuse to provide you with health information about your child . </a:t>
            </a:r>
          </a:p>
          <a:p>
            <a:r>
              <a:rPr lang="en-GB" dirty="0"/>
              <a:t>It violates:</a:t>
            </a:r>
          </a:p>
          <a:p>
            <a:pPr marL="0" indent="0">
              <a:buNone/>
            </a:pPr>
            <a:r>
              <a:rPr lang="en-GB" dirty="0"/>
              <a:t>	- Supreme Court of Canada’s decision on parental Charter right to  	liberty	 </a:t>
            </a:r>
          </a:p>
          <a:p>
            <a:pPr marL="0" indent="0">
              <a:buNone/>
            </a:pPr>
            <a:r>
              <a:rPr lang="en-GB" dirty="0"/>
              <a:t>	 - the Ney ruling on the Infants Act. </a:t>
            </a:r>
            <a:endParaRPr lang="en-CA" dirty="0"/>
          </a:p>
        </p:txBody>
      </p:sp>
    </p:spTree>
    <p:extLst>
      <p:ext uri="{BB962C8B-B14F-4D97-AF65-F5344CB8AC3E}">
        <p14:creationId xmlns:p14="http://schemas.microsoft.com/office/powerpoint/2010/main" val="27707292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1E0C6-26FB-0344-7E36-EA3F81F31002}"/>
              </a:ext>
            </a:extLst>
          </p:cNvPr>
          <p:cNvSpPr>
            <a:spLocks noGrp="1"/>
          </p:cNvSpPr>
          <p:nvPr>
            <p:ph type="title"/>
          </p:nvPr>
        </p:nvSpPr>
        <p:spPr/>
        <p:txBody>
          <a:bodyPr>
            <a:normAutofit fontScale="90000"/>
          </a:bodyPr>
          <a:lstStyle/>
          <a:p>
            <a:r>
              <a:rPr lang="en-GB" sz="3600" dirty="0"/>
              <a:t>US $25M study of adolescent health…</a:t>
            </a:r>
            <a:br>
              <a:rPr lang="en-GB" sz="3600" dirty="0"/>
            </a:br>
            <a:r>
              <a:rPr lang="en-US" sz="3600" b="0" i="0" u="sng" dirty="0">
                <a:solidFill>
                  <a:srgbClr val="0DA4D3"/>
                </a:solidFill>
                <a:effectLst/>
                <a:latin typeface="Merriweather" panose="00000500000000000000" pitchFamily="2" charset="0"/>
                <a:hlinkClick r:id="rId2"/>
              </a:rPr>
              <a:t>“Reducing the Risk: Connections That Make a Difference in the Lives of Youth</a:t>
            </a:r>
            <a:r>
              <a:rPr lang="en-US" b="0" i="0" u="sng" dirty="0">
                <a:solidFill>
                  <a:srgbClr val="0DA4D3"/>
                </a:solidFill>
                <a:effectLst/>
                <a:latin typeface="Merriweather" panose="00000500000000000000" pitchFamily="2" charset="0"/>
                <a:hlinkClick r:id="rId2"/>
              </a:rPr>
              <a:t>”</a:t>
            </a:r>
            <a:endParaRPr lang="en-CA" dirty="0"/>
          </a:p>
        </p:txBody>
      </p:sp>
      <p:sp>
        <p:nvSpPr>
          <p:cNvPr id="3" name="Content Placeholder 2">
            <a:extLst>
              <a:ext uri="{FF2B5EF4-FFF2-40B4-BE49-F238E27FC236}">
                <a16:creationId xmlns:a16="http://schemas.microsoft.com/office/drawing/2014/main" id="{A86D53F2-F21B-4EB9-2BF0-30FCFA0B2558}"/>
              </a:ext>
            </a:extLst>
          </p:cNvPr>
          <p:cNvSpPr>
            <a:spLocks noGrp="1"/>
          </p:cNvSpPr>
          <p:nvPr>
            <p:ph idx="1"/>
          </p:nvPr>
        </p:nvSpPr>
        <p:spPr/>
        <p:txBody>
          <a:bodyPr>
            <a:normAutofit/>
          </a:bodyPr>
          <a:lstStyle/>
          <a:p>
            <a:r>
              <a:rPr lang="en-US" sz="2400" b="0" i="0" dirty="0">
                <a:solidFill>
                  <a:srgbClr val="5A5B5C"/>
                </a:solidFill>
                <a:effectLst/>
                <a:latin typeface="Merriweather" panose="00000500000000000000" pitchFamily="2" charset="0"/>
              </a:rPr>
              <a:t>“Across all of the health outcomes examined, t</a:t>
            </a:r>
            <a:r>
              <a:rPr lang="en-US" sz="2400" b="1" i="0" dirty="0">
                <a:solidFill>
                  <a:srgbClr val="5A5B5C"/>
                </a:solidFill>
                <a:effectLst/>
                <a:latin typeface="Merriweather" panose="00000500000000000000" pitchFamily="2" charset="0"/>
              </a:rPr>
              <a:t>he results point to the importance of family and the home environment for protecting adolescents from harm</a:t>
            </a:r>
            <a:r>
              <a:rPr lang="en-US" sz="2400" b="0" i="0" dirty="0">
                <a:solidFill>
                  <a:srgbClr val="5A5B5C"/>
                </a:solidFill>
                <a:effectLst/>
                <a:latin typeface="Merriweather" panose="00000500000000000000" pitchFamily="2" charset="0"/>
              </a:rPr>
              <a:t>. </a:t>
            </a:r>
            <a:r>
              <a:rPr lang="en-US" sz="2400" b="1" i="0" dirty="0">
                <a:solidFill>
                  <a:srgbClr val="5A5B5C"/>
                </a:solidFill>
                <a:effectLst/>
                <a:latin typeface="Merriweather" panose="00000500000000000000" pitchFamily="2" charset="0"/>
              </a:rPr>
              <a:t>What emerges most consistently as protective is the teenager’s feeling of connectedness with parents and family. Feeling loved and cared for by parents matters in a big way.”</a:t>
            </a:r>
          </a:p>
          <a:p>
            <a:pPr marL="0" indent="0">
              <a:buNone/>
            </a:pPr>
            <a:endParaRPr lang="en-CA" sz="2400" dirty="0"/>
          </a:p>
        </p:txBody>
      </p:sp>
    </p:spTree>
    <p:extLst>
      <p:ext uri="{BB962C8B-B14F-4D97-AF65-F5344CB8AC3E}">
        <p14:creationId xmlns:p14="http://schemas.microsoft.com/office/powerpoint/2010/main" val="3033038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A3A63-EFC2-77C0-684B-D45DE88B305F}"/>
              </a:ext>
            </a:extLst>
          </p:cNvPr>
          <p:cNvSpPr>
            <a:spLocks noGrp="1"/>
          </p:cNvSpPr>
          <p:nvPr>
            <p:ph type="title"/>
          </p:nvPr>
        </p:nvSpPr>
        <p:spPr/>
        <p:txBody>
          <a:bodyPr/>
          <a:lstStyle/>
          <a:p>
            <a:r>
              <a:rPr lang="en-GB" dirty="0"/>
              <a:t>What is ‘consent to medical treatment’?</a:t>
            </a:r>
            <a:endParaRPr lang="en-CA" dirty="0"/>
          </a:p>
        </p:txBody>
      </p:sp>
      <p:sp>
        <p:nvSpPr>
          <p:cNvPr id="3" name="Content Placeholder 2">
            <a:extLst>
              <a:ext uri="{FF2B5EF4-FFF2-40B4-BE49-F238E27FC236}">
                <a16:creationId xmlns:a16="http://schemas.microsoft.com/office/drawing/2014/main" id="{8E9F504E-4F39-C2A2-5E3E-2F72CE8FDD71}"/>
              </a:ext>
            </a:extLst>
          </p:cNvPr>
          <p:cNvSpPr>
            <a:spLocks noGrp="1"/>
          </p:cNvSpPr>
          <p:nvPr>
            <p:ph idx="1"/>
          </p:nvPr>
        </p:nvSpPr>
        <p:spPr/>
        <p:txBody>
          <a:bodyPr/>
          <a:lstStyle/>
          <a:p>
            <a:r>
              <a:rPr lang="en-GB" dirty="0"/>
              <a:t>Informed consent is required before ANY ‘health care’ treatment</a:t>
            </a:r>
          </a:p>
          <a:p>
            <a:r>
              <a:rPr lang="en-GB" dirty="0"/>
              <a:t>Providing medical treatment without informed consent is ASSAULT.</a:t>
            </a:r>
          </a:p>
          <a:p>
            <a:r>
              <a:rPr lang="en-GB" dirty="0"/>
              <a:t>Except in an emergency </a:t>
            </a:r>
            <a:r>
              <a:rPr lang="en-GB" dirty="0" err="1"/>
              <a:t>eg</a:t>
            </a:r>
            <a:r>
              <a:rPr lang="en-GB" dirty="0"/>
              <a:t> patient is unconscious…</a:t>
            </a:r>
          </a:p>
          <a:p>
            <a:r>
              <a:rPr lang="en-GB" dirty="0"/>
              <a:t>Medical doctors are concerned about LIABILITY.</a:t>
            </a:r>
          </a:p>
          <a:p>
            <a:endParaRPr lang="en-CA" dirty="0"/>
          </a:p>
        </p:txBody>
      </p:sp>
    </p:spTree>
    <p:extLst>
      <p:ext uri="{BB962C8B-B14F-4D97-AF65-F5344CB8AC3E}">
        <p14:creationId xmlns:p14="http://schemas.microsoft.com/office/powerpoint/2010/main" val="33124730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B2249-2798-2836-2498-684D14F366C7}"/>
              </a:ext>
            </a:extLst>
          </p:cNvPr>
          <p:cNvSpPr>
            <a:spLocks noGrp="1"/>
          </p:cNvSpPr>
          <p:nvPr>
            <p:ph type="title"/>
          </p:nvPr>
        </p:nvSpPr>
        <p:spPr/>
        <p:txBody>
          <a:bodyPr/>
          <a:lstStyle/>
          <a:p>
            <a:r>
              <a:rPr lang="en-GB" dirty="0"/>
              <a:t>What can be done?</a:t>
            </a:r>
            <a:endParaRPr lang="en-CA" dirty="0"/>
          </a:p>
        </p:txBody>
      </p:sp>
      <p:sp>
        <p:nvSpPr>
          <p:cNvPr id="3" name="Content Placeholder 2">
            <a:extLst>
              <a:ext uri="{FF2B5EF4-FFF2-40B4-BE49-F238E27FC236}">
                <a16:creationId xmlns:a16="http://schemas.microsoft.com/office/drawing/2014/main" id="{48213420-1F89-24C1-9264-62B7FCAA722F}"/>
              </a:ext>
            </a:extLst>
          </p:cNvPr>
          <p:cNvSpPr>
            <a:spLocks noGrp="1"/>
          </p:cNvSpPr>
          <p:nvPr>
            <p:ph idx="1"/>
          </p:nvPr>
        </p:nvSpPr>
        <p:spPr/>
        <p:txBody>
          <a:bodyPr/>
          <a:lstStyle/>
          <a:p>
            <a:r>
              <a:rPr lang="en-US" dirty="0"/>
              <a:t>Organized legal action against the laws and policies</a:t>
            </a:r>
          </a:p>
          <a:p>
            <a:r>
              <a:rPr lang="en-US" dirty="0"/>
              <a:t>To enforce the Supreme Court of Canada’s ruling &amp; Ney ruling</a:t>
            </a:r>
          </a:p>
          <a:p>
            <a:r>
              <a:rPr lang="en-US" dirty="0"/>
              <a:t>Complaints to professional associations – doctors, nurses, social workers, teachers, counsellors, etc.</a:t>
            </a:r>
          </a:p>
          <a:p>
            <a:r>
              <a:rPr lang="en-US" dirty="0"/>
              <a:t>Demand federal &amp; provincial politicians revise &amp; enforce the law and policies</a:t>
            </a:r>
            <a:endParaRPr lang="en-CA" dirty="0"/>
          </a:p>
        </p:txBody>
      </p:sp>
    </p:spTree>
    <p:extLst>
      <p:ext uri="{BB962C8B-B14F-4D97-AF65-F5344CB8AC3E}">
        <p14:creationId xmlns:p14="http://schemas.microsoft.com/office/powerpoint/2010/main" val="24218786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70385D7-AA96-82E3-CF03-72ABD0E8E4FD}"/>
              </a:ext>
            </a:extLst>
          </p:cNvPr>
          <p:cNvSpPr>
            <a:spLocks noGrp="1"/>
          </p:cNvSpPr>
          <p:nvPr>
            <p:ph type="title"/>
          </p:nvPr>
        </p:nvSpPr>
        <p:spPr/>
        <p:txBody>
          <a:bodyPr>
            <a:normAutofit/>
          </a:bodyPr>
          <a:lstStyle/>
          <a:p>
            <a:pPr algn="ctr"/>
            <a:r>
              <a:rPr lang="en-US" sz="6000" dirty="0"/>
              <a:t>QUESTIONS?</a:t>
            </a:r>
            <a:endParaRPr lang="en-CA" sz="6000" dirty="0"/>
          </a:p>
        </p:txBody>
      </p:sp>
      <p:sp>
        <p:nvSpPr>
          <p:cNvPr id="3" name="Text Placeholder 2">
            <a:extLst>
              <a:ext uri="{FF2B5EF4-FFF2-40B4-BE49-F238E27FC236}">
                <a16:creationId xmlns:a16="http://schemas.microsoft.com/office/drawing/2014/main" id="{10585359-6C1C-94A8-5B1A-9EB833A9F11F}"/>
              </a:ext>
            </a:extLst>
          </p:cNvPr>
          <p:cNvSpPr>
            <a:spLocks noGrp="1"/>
          </p:cNvSpPr>
          <p:nvPr>
            <p:ph idx="1"/>
          </p:nvPr>
        </p:nvSpPr>
        <p:spPr/>
        <p:txBody>
          <a:bodyPr>
            <a:normAutofit fontScale="92500" lnSpcReduction="10000"/>
          </a:bodyPr>
          <a:lstStyle/>
          <a:p>
            <a:pPr algn="ctr"/>
            <a:endParaRPr lang="en-GB" sz="2400" dirty="0">
              <a:hlinkClick r:id="rId2"/>
            </a:endParaRPr>
          </a:p>
          <a:p>
            <a:pPr algn="ctr"/>
            <a:endParaRPr lang="en-GB" sz="2400" dirty="0">
              <a:hlinkClick r:id="rId2"/>
            </a:endParaRPr>
          </a:p>
          <a:p>
            <a:pPr algn="ctr"/>
            <a:endParaRPr lang="en-GB" sz="2400" u="sng" dirty="0">
              <a:hlinkClick r:id="rId2"/>
            </a:endParaRPr>
          </a:p>
          <a:p>
            <a:pPr algn="ctr"/>
            <a:endParaRPr lang="en-GB" sz="2400" u="sng" dirty="0">
              <a:hlinkClick r:id="rId2"/>
            </a:endParaRPr>
          </a:p>
          <a:p>
            <a:pPr marL="0" indent="0" algn="ctr">
              <a:buNone/>
            </a:pPr>
            <a:endParaRPr lang="en-GB" sz="2400" u="sng" dirty="0">
              <a:hlinkClick r:id="rId2"/>
            </a:endParaRPr>
          </a:p>
          <a:p>
            <a:pPr marL="0" indent="0" algn="ctr">
              <a:buNone/>
            </a:pPr>
            <a:endParaRPr lang="en-GB" sz="2400" u="sng" dirty="0">
              <a:hlinkClick r:id="rId2"/>
            </a:endParaRPr>
          </a:p>
          <a:p>
            <a:pPr marL="0" indent="0" algn="ctr">
              <a:buNone/>
            </a:pPr>
            <a:endParaRPr lang="en-GB" sz="2400" u="sng" dirty="0">
              <a:hlinkClick r:id="rId2"/>
            </a:endParaRPr>
          </a:p>
          <a:p>
            <a:pPr marL="0" indent="0" algn="ctr">
              <a:buNone/>
            </a:pPr>
            <a:endParaRPr lang="en-GB" sz="2400" u="sng" dirty="0">
              <a:hlinkClick r:id="rId2"/>
            </a:endParaRPr>
          </a:p>
          <a:p>
            <a:pPr marL="0" indent="0" algn="ctr">
              <a:buNone/>
            </a:pPr>
            <a:r>
              <a:rPr lang="en-GB" sz="2400" u="sng" dirty="0">
                <a:hlinkClick r:id="rId2"/>
              </a:rPr>
              <a:t>www.KidsFirstCanada.org</a:t>
            </a:r>
            <a:endParaRPr lang="en-GB" sz="2400" u="sng" dirty="0"/>
          </a:p>
          <a:p>
            <a:pPr marL="0" indent="0" algn="ctr">
              <a:buNone/>
            </a:pPr>
            <a:r>
              <a:rPr lang="en-GB" sz="2400" u="sng" dirty="0">
                <a:hlinkClick r:id="rId3"/>
              </a:rPr>
              <a:t>info@KidsFirstCanada.org</a:t>
            </a:r>
            <a:endParaRPr lang="en-GB" sz="2400" u="sng" dirty="0"/>
          </a:p>
          <a:p>
            <a:pPr algn="ctr"/>
            <a:r>
              <a:rPr lang="en-GB" sz="2400" dirty="0"/>
              <a:t>604-291-0088</a:t>
            </a:r>
            <a:endParaRPr lang="en-CA" sz="2400" dirty="0"/>
          </a:p>
        </p:txBody>
      </p:sp>
      <p:pic>
        <p:nvPicPr>
          <p:cNvPr id="4" name="Picture 3">
            <a:extLst>
              <a:ext uri="{FF2B5EF4-FFF2-40B4-BE49-F238E27FC236}">
                <a16:creationId xmlns:a16="http://schemas.microsoft.com/office/drawing/2014/main" id="{3D8B7DB0-3FDD-1083-F6F4-C67C7C1EDA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2542" y="1543949"/>
            <a:ext cx="6066916" cy="3068942"/>
          </a:xfrm>
          <a:prstGeom prst="rect">
            <a:avLst/>
          </a:prstGeom>
        </p:spPr>
      </p:pic>
    </p:spTree>
    <p:extLst>
      <p:ext uri="{BB962C8B-B14F-4D97-AF65-F5344CB8AC3E}">
        <p14:creationId xmlns:p14="http://schemas.microsoft.com/office/powerpoint/2010/main" val="3995252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4729D-7AE9-80DB-A5BB-2C0D9E2DE8F1}"/>
              </a:ext>
            </a:extLst>
          </p:cNvPr>
          <p:cNvSpPr>
            <a:spLocks noGrp="1"/>
          </p:cNvSpPr>
          <p:nvPr>
            <p:ph type="title"/>
          </p:nvPr>
        </p:nvSpPr>
        <p:spPr/>
        <p:txBody>
          <a:bodyPr/>
          <a:lstStyle/>
          <a:p>
            <a:r>
              <a:rPr lang="en-GB" dirty="0"/>
              <a:t>What is an ‘infant’? </a:t>
            </a:r>
            <a:endParaRPr lang="en-CA" dirty="0"/>
          </a:p>
        </p:txBody>
      </p:sp>
      <p:sp>
        <p:nvSpPr>
          <p:cNvPr id="3" name="Content Placeholder 2">
            <a:extLst>
              <a:ext uri="{FF2B5EF4-FFF2-40B4-BE49-F238E27FC236}">
                <a16:creationId xmlns:a16="http://schemas.microsoft.com/office/drawing/2014/main" id="{315396BE-29D3-47FE-B33A-87F9BCAB2AF1}"/>
              </a:ext>
            </a:extLst>
          </p:cNvPr>
          <p:cNvSpPr>
            <a:spLocks noGrp="1"/>
          </p:cNvSpPr>
          <p:nvPr>
            <p:ph idx="1"/>
          </p:nvPr>
        </p:nvSpPr>
        <p:spPr/>
        <p:txBody>
          <a:bodyPr>
            <a:normAutofit fontScale="85000" lnSpcReduction="20000"/>
          </a:bodyPr>
          <a:lstStyle/>
          <a:p>
            <a:r>
              <a:rPr lang="en-GB" dirty="0"/>
              <a:t>An ‘infant’ is a minor…currently:</a:t>
            </a:r>
          </a:p>
          <a:p>
            <a:r>
              <a:rPr lang="en-GB" dirty="0"/>
              <a:t>Under 19 </a:t>
            </a:r>
            <a:br>
              <a:rPr lang="en-GB" dirty="0"/>
            </a:br>
            <a:r>
              <a:rPr lang="en-CA" b="0" i="0" dirty="0">
                <a:solidFill>
                  <a:srgbClr val="333333"/>
                </a:solidFill>
                <a:effectLst/>
                <a:latin typeface="Noto Sans" panose="020B0502040504020204" pitchFamily="34" charset="0"/>
              </a:rPr>
              <a:t>British Columbia, New Brunswick, Newfoundland, Northwest Territories, Nova Scotia, Nunavut, and Yukon</a:t>
            </a:r>
            <a:endParaRPr lang="en-GB" dirty="0"/>
          </a:p>
          <a:p>
            <a:r>
              <a:rPr lang="en-GB" dirty="0"/>
              <a:t>Under 18 </a:t>
            </a:r>
          </a:p>
          <a:p>
            <a:pPr marL="0" indent="0">
              <a:buNone/>
            </a:pPr>
            <a:r>
              <a:rPr lang="en-GB" b="0" i="0" dirty="0">
                <a:solidFill>
                  <a:srgbClr val="333333"/>
                </a:solidFill>
                <a:effectLst/>
                <a:latin typeface="Noto Sans" panose="020B0502040504020204" pitchFamily="34" charset="0"/>
              </a:rPr>
              <a:t> </a:t>
            </a:r>
            <a:r>
              <a:rPr lang="en-CA" b="0" i="0" dirty="0">
                <a:solidFill>
                  <a:srgbClr val="333333"/>
                </a:solidFill>
                <a:effectLst/>
                <a:latin typeface="Noto Sans" panose="020B0502040504020204" pitchFamily="34" charset="0"/>
              </a:rPr>
              <a:t>Alberta, Manitoba, Ontario, Prince Edward Island, Quebec, and    Saskatchewan</a:t>
            </a:r>
            <a:endParaRPr lang="en-GB" b="0" i="0" dirty="0">
              <a:solidFill>
                <a:srgbClr val="333333"/>
              </a:solidFill>
              <a:effectLst/>
              <a:latin typeface="Noto Sans" panose="020B0502040504020204" pitchFamily="34" charset="0"/>
            </a:endParaRPr>
          </a:p>
          <a:p>
            <a:pPr marL="0" indent="0">
              <a:buNone/>
            </a:pPr>
            <a:endParaRPr lang="en-GB" dirty="0">
              <a:solidFill>
                <a:srgbClr val="333333"/>
              </a:solidFill>
              <a:latin typeface="Noto Sans" panose="020B0502040504020204" pitchFamily="34" charset="0"/>
            </a:endParaRPr>
          </a:p>
          <a:p>
            <a:pPr marL="0" indent="0">
              <a:buNone/>
            </a:pPr>
            <a:endParaRPr lang="en-GB" dirty="0">
              <a:solidFill>
                <a:srgbClr val="333333"/>
              </a:solidFill>
              <a:latin typeface="Noto Sans" panose="020B0502040504020204" pitchFamily="34" charset="0"/>
            </a:endParaRPr>
          </a:p>
          <a:p>
            <a:pPr marL="0" indent="0">
              <a:buNone/>
            </a:pPr>
            <a:r>
              <a:rPr lang="en-US" dirty="0">
                <a:hlinkClick r:id="rId2"/>
              </a:rPr>
              <a:t>Child support for children at or over the age of majority - Part 2: Child Support Continued(2) - Putting Children's Interest First - Federal-Provincial-Territorial Consultations on Custody and Access and Child Support</a:t>
            </a:r>
            <a:endParaRPr lang="en-CA" dirty="0"/>
          </a:p>
        </p:txBody>
      </p:sp>
    </p:spTree>
    <p:extLst>
      <p:ext uri="{BB962C8B-B14F-4D97-AF65-F5344CB8AC3E}">
        <p14:creationId xmlns:p14="http://schemas.microsoft.com/office/powerpoint/2010/main" val="3442233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8194A-87AE-2815-1AF4-09089E939DE6}"/>
              </a:ext>
            </a:extLst>
          </p:cNvPr>
          <p:cNvSpPr>
            <a:spLocks noGrp="1"/>
          </p:cNvSpPr>
          <p:nvPr>
            <p:ph type="title"/>
          </p:nvPr>
        </p:nvSpPr>
        <p:spPr/>
        <p:txBody>
          <a:bodyPr/>
          <a:lstStyle/>
          <a:p>
            <a:pPr algn="ctr"/>
            <a:r>
              <a:rPr lang="en-GB" b="1" dirty="0"/>
              <a:t>CHANGES TO THE BC INFANTS ACT</a:t>
            </a:r>
            <a:endParaRPr lang="en-CA" b="1" dirty="0"/>
          </a:p>
        </p:txBody>
      </p:sp>
    </p:spTree>
    <p:extLst>
      <p:ext uri="{BB962C8B-B14F-4D97-AF65-F5344CB8AC3E}">
        <p14:creationId xmlns:p14="http://schemas.microsoft.com/office/powerpoint/2010/main" val="27920953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11574</TotalTime>
  <Words>3782</Words>
  <Application>Microsoft Office PowerPoint</Application>
  <PresentationFormat>Widescreen</PresentationFormat>
  <Paragraphs>267</Paragraphs>
  <Slides>71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71</vt:i4>
      </vt:variant>
    </vt:vector>
  </HeadingPairs>
  <TitlesOfParts>
    <vt:vector size="82" baseType="lpstr">
      <vt:lpstr>Aptos</vt:lpstr>
      <vt:lpstr>Aptos Display</vt:lpstr>
      <vt:lpstr>Arial</vt:lpstr>
      <vt:lpstr>bookman old style</vt:lpstr>
      <vt:lpstr>Georgia</vt:lpstr>
      <vt:lpstr>Merriweather</vt:lpstr>
      <vt:lpstr>Noto Sans</vt:lpstr>
      <vt:lpstr>Open Sans</vt:lpstr>
      <vt:lpstr>proxima-nova</vt:lpstr>
      <vt:lpstr>Radio Canada</vt:lpstr>
      <vt:lpstr>Office Theme</vt:lpstr>
      <vt:lpstr> ‘Mature Minors’? BC Infants Act &amp;  Federal Policies</vt:lpstr>
      <vt:lpstr>PowerPoint Presentation</vt:lpstr>
      <vt:lpstr>QUESTIONS FOR YOU…</vt:lpstr>
      <vt:lpstr>Outline</vt:lpstr>
      <vt:lpstr>WHAT IS THE BC INFANTS ACT?</vt:lpstr>
      <vt:lpstr>What is BC’s Infants Act?</vt:lpstr>
      <vt:lpstr>What is ‘consent to medical treatment’?</vt:lpstr>
      <vt:lpstr>What is an ‘infant’? </vt:lpstr>
      <vt:lpstr>CHANGES TO THE BC INFANTS ACT</vt:lpstr>
      <vt:lpstr>Amendments 1970</vt:lpstr>
      <vt:lpstr>Amendments 1973</vt:lpstr>
      <vt:lpstr> Amendments 1973</vt:lpstr>
      <vt:lpstr> Amendments 1992</vt:lpstr>
      <vt:lpstr>BC INFANTS ACT   Section 17 - CONSENT TO MEDICAL TREATMENT </vt:lpstr>
      <vt:lpstr>  BC INFANTS ACT   Section 17 - CONSENT TO MEDICAL TREATMENT  </vt:lpstr>
      <vt:lpstr>What’s not in the Infants Act…</vt:lpstr>
      <vt:lpstr>How was the 1992 amendment made law?</vt:lpstr>
      <vt:lpstr>PowerPoint Presentation</vt:lpstr>
      <vt:lpstr>LEGAL INTERPRETATION OF THE INFANTS ACT</vt:lpstr>
      <vt:lpstr>1992 amendment challenged in court</vt:lpstr>
      <vt:lpstr> 1993 Ney case </vt:lpstr>
      <vt:lpstr> 1993 Ney case</vt:lpstr>
      <vt:lpstr> 1993 Ney case</vt:lpstr>
      <vt:lpstr> 1993 Ney case</vt:lpstr>
      <vt:lpstr> 1993 Ney case</vt:lpstr>
      <vt:lpstr>Is the Ney ruling followed?</vt:lpstr>
      <vt:lpstr>PowerPoint Presentation</vt:lpstr>
      <vt:lpstr>OTHER INTERPRETATIONS OF THE INFANTS ACT</vt:lpstr>
      <vt:lpstr>What does ‘mature’ mean?</vt:lpstr>
      <vt:lpstr>What is required for health care providers to determine that a minor can consent to treatment?  </vt:lpstr>
      <vt:lpstr>BC Centre for Disease Control  Video on Mature Minor Consent Procedure</vt:lpstr>
      <vt:lpstr>Vaccine Consent Form_092818_fillable.pdf</vt:lpstr>
      <vt:lpstr>BC CDC Step 1: Determine Authority to Provide Informed Consent  Appendix_A_InformedConsent.pdf</vt:lpstr>
      <vt:lpstr>PowerPoint Presentation</vt:lpstr>
      <vt:lpstr>Coastal Health Region – Vancouver, North Van</vt:lpstr>
      <vt:lpstr>Fraser Health Region policy (Burnaby to Hope)</vt:lpstr>
      <vt:lpstr>Fraser Health Region policy (Burnaby to Hope)</vt:lpstr>
      <vt:lpstr>Fraser Health Region policy (Burnaby to Hope)</vt:lpstr>
      <vt:lpstr>Interior Health Authority</vt:lpstr>
      <vt:lpstr>Interior Health Authority</vt:lpstr>
      <vt:lpstr>Interior Health Authority</vt:lpstr>
      <vt:lpstr>Canadian Medical Association</vt:lpstr>
      <vt:lpstr>  Canadian Medical Protective Association: Consent: A guide for Canadian physicians  </vt:lpstr>
      <vt:lpstr>What does the Supreme Court of Canada say? 1995 B(R) case</vt:lpstr>
      <vt:lpstr>What does the Supreme Court of Canada say? 1995 B(R) case</vt:lpstr>
      <vt:lpstr>What does the Supreme Court of Canada say? 1995 B(R) case</vt:lpstr>
      <vt:lpstr>PowerPoint Presentation</vt:lpstr>
      <vt:lpstr>FEDERAL POLICIES</vt:lpstr>
      <vt:lpstr>Federal government approves Provinces deliver </vt:lpstr>
      <vt:lpstr>Federal Drug Policies</vt:lpstr>
      <vt:lpstr>Medical Assistance in Dying (MAiD)- doctors assisting suicide</vt:lpstr>
      <vt:lpstr>Medical Assistance in Dying (MAiD)- doctors assisting suicide</vt:lpstr>
      <vt:lpstr>WHAT EFFECT DOES THE INFANTS ACT HAVE?</vt:lpstr>
      <vt:lpstr>Concept creep</vt:lpstr>
      <vt:lpstr>What actually happens?</vt:lpstr>
      <vt:lpstr>What actually happens?</vt:lpstr>
      <vt:lpstr>Minors Refusing Addiction Treatment</vt:lpstr>
      <vt:lpstr>1995 Dianne Sowden’s 13 year old daughter addicted &amp;  trafficked on DTES</vt:lpstr>
      <vt:lpstr>Stephanie Lawrence Age 15 - January 2018 - Squamish, BC</vt:lpstr>
      <vt:lpstr>Stephanie’s parents</vt:lpstr>
      <vt:lpstr>Allayah Thomas May 2021 – age 12 </vt:lpstr>
      <vt:lpstr>Kamilah Sword age 14 – 2023 - Vancouver</vt:lpstr>
      <vt:lpstr>Staff hide information from parents</vt:lpstr>
      <vt:lpstr>Elliot Eurchuk Age 16 - April 2018 -  Oak Bay, BC</vt:lpstr>
      <vt:lpstr>Elliot’s parents: Rachel Staples  "I don't think anyone can understand the desperation," said Staples, wiping tears from her face. </vt:lpstr>
      <vt:lpstr>His parents demanded change to Infants Act</vt:lpstr>
      <vt:lpstr>WHAT CAN BE DONE?</vt:lpstr>
      <vt:lpstr>What can be done?</vt:lpstr>
      <vt:lpstr>US $25M study of adolescent health… “Reducing the Risk: Connections That Make a Difference in the Lives of Youth”</vt:lpstr>
      <vt:lpstr>What can be done?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hwishere hwishere</dc:creator>
  <cp:lastModifiedBy>hwishere hwishere</cp:lastModifiedBy>
  <cp:revision>3</cp:revision>
  <dcterms:created xsi:type="dcterms:W3CDTF">2025-04-03T18:42:41Z</dcterms:created>
  <dcterms:modified xsi:type="dcterms:W3CDTF">2025-04-24T20:40:41Z</dcterms:modified>
</cp:coreProperties>
</file>